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1"/>
  </p:notesMasterIdLst>
  <p:sldIdLst>
    <p:sldId id="279" r:id="rId2"/>
    <p:sldId id="257" r:id="rId3"/>
    <p:sldId id="259" r:id="rId4"/>
    <p:sldId id="285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280" r:id="rId13"/>
    <p:sldId id="276" r:id="rId14"/>
    <p:sldId id="345" r:id="rId15"/>
    <p:sldId id="349" r:id="rId16"/>
    <p:sldId id="350" r:id="rId17"/>
    <p:sldId id="346" r:id="rId18"/>
    <p:sldId id="351" r:id="rId19"/>
    <p:sldId id="347" r:id="rId20"/>
    <p:sldId id="348" r:id="rId21"/>
    <p:sldId id="352" r:id="rId22"/>
    <p:sldId id="362" r:id="rId23"/>
    <p:sldId id="353" r:id="rId24"/>
    <p:sldId id="354" r:id="rId25"/>
    <p:sldId id="364" r:id="rId26"/>
    <p:sldId id="355" r:id="rId27"/>
    <p:sldId id="356" r:id="rId28"/>
    <p:sldId id="357" r:id="rId29"/>
    <p:sldId id="358" r:id="rId30"/>
    <p:sldId id="359" r:id="rId31"/>
    <p:sldId id="360" r:id="rId32"/>
    <p:sldId id="363" r:id="rId33"/>
    <p:sldId id="361" r:id="rId34"/>
    <p:sldId id="281" r:id="rId35"/>
    <p:sldId id="365" r:id="rId36"/>
    <p:sldId id="405" r:id="rId37"/>
    <p:sldId id="406" r:id="rId38"/>
    <p:sldId id="407" r:id="rId39"/>
    <p:sldId id="408" r:id="rId40"/>
    <p:sldId id="370" r:id="rId41"/>
    <p:sldId id="371" r:id="rId42"/>
    <p:sldId id="372" r:id="rId43"/>
    <p:sldId id="366" r:id="rId44"/>
    <p:sldId id="374" r:id="rId45"/>
    <p:sldId id="375" r:id="rId46"/>
    <p:sldId id="369" r:id="rId47"/>
    <p:sldId id="377" r:id="rId48"/>
    <p:sldId id="378" r:id="rId49"/>
    <p:sldId id="376" r:id="rId50"/>
    <p:sldId id="381" r:id="rId51"/>
    <p:sldId id="379" r:id="rId52"/>
    <p:sldId id="382" r:id="rId53"/>
    <p:sldId id="383" r:id="rId54"/>
    <p:sldId id="384" r:id="rId55"/>
    <p:sldId id="385" r:id="rId56"/>
    <p:sldId id="386" r:id="rId57"/>
    <p:sldId id="387" r:id="rId58"/>
    <p:sldId id="388" r:id="rId59"/>
    <p:sldId id="389" r:id="rId60"/>
    <p:sldId id="397" r:id="rId61"/>
    <p:sldId id="396" r:id="rId62"/>
    <p:sldId id="390" r:id="rId63"/>
    <p:sldId id="391" r:id="rId64"/>
    <p:sldId id="392" r:id="rId65"/>
    <p:sldId id="393" r:id="rId66"/>
    <p:sldId id="394" r:id="rId67"/>
    <p:sldId id="395" r:id="rId68"/>
    <p:sldId id="398" r:id="rId69"/>
    <p:sldId id="399" r:id="rId70"/>
    <p:sldId id="368" r:id="rId71"/>
    <p:sldId id="367" r:id="rId72"/>
    <p:sldId id="400" r:id="rId73"/>
    <p:sldId id="401" r:id="rId74"/>
    <p:sldId id="402" r:id="rId75"/>
    <p:sldId id="409" r:id="rId76"/>
    <p:sldId id="403" r:id="rId77"/>
    <p:sldId id="404" r:id="rId78"/>
    <p:sldId id="287" r:id="rId79"/>
    <p:sldId id="288" r:id="rId80"/>
    <p:sldId id="289" r:id="rId81"/>
    <p:sldId id="290" r:id="rId82"/>
    <p:sldId id="277" r:id="rId83"/>
    <p:sldId id="291" r:id="rId84"/>
    <p:sldId id="293" r:id="rId85"/>
    <p:sldId id="292" r:id="rId86"/>
    <p:sldId id="294" r:id="rId87"/>
    <p:sldId id="295" r:id="rId88"/>
    <p:sldId id="296" r:id="rId89"/>
    <p:sldId id="328" r:id="rId9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E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599"/>
  </p:normalViewPr>
  <p:slideViewPr>
    <p:cSldViewPr snapToGrid="0" snapToObjects="1">
      <p:cViewPr>
        <p:scale>
          <a:sx n="78" d="100"/>
          <a:sy n="78" d="100"/>
        </p:scale>
        <p:origin x="840" y="7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slide" Target="slides/slide89.xml"/><Relationship Id="rId91" Type="http://schemas.openxmlformats.org/officeDocument/2006/relationships/notesMaster" Target="notesMasters/notesMaster1.xml"/><Relationship Id="rId92" Type="http://schemas.openxmlformats.org/officeDocument/2006/relationships/presProps" Target="presProps.xml"/><Relationship Id="rId93" Type="http://schemas.openxmlformats.org/officeDocument/2006/relationships/viewProps" Target="viewProps.xml"/><Relationship Id="rId94" Type="http://schemas.openxmlformats.org/officeDocument/2006/relationships/theme" Target="theme/theme1.xml"/><Relationship Id="rId95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615B5-54AA-3043-9441-915305A6E314}" type="datetimeFigureOut">
              <a:rPr kumimoji="1" lang="zh-CN" altLang="en-US" smtClean="0"/>
              <a:t>17/3/7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0C2ACE-608F-1F46-995F-9520EDE0D4E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5434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364435"/>
            <a:ext cx="12192000" cy="60511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304365"/>
            <a:ext cx="12192000" cy="512332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972300" y="495571"/>
            <a:ext cx="5219700" cy="473981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b="1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</a:lstStyle>
          <a:p>
            <a:pPr lvl="0"/>
            <a:r>
              <a:rPr kumimoji="1" lang="zh-CN" altLang="en-US" dirty="0" smtClean="0"/>
              <a:t>单击此处编辑母版文本样式</a:t>
            </a:r>
            <a:endParaRPr kumimoji="1" lang="zh-CN" altLang="en-US" dirty="0"/>
          </a:p>
        </p:txBody>
      </p:sp>
      <p:sp>
        <p:nvSpPr>
          <p:cNvPr id="9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0" y="364435"/>
            <a:ext cx="6106886" cy="60511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="1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</a:lstStyle>
          <a:p>
            <a:pPr lvl="0"/>
            <a:r>
              <a:rPr kumimoji="1" lang="zh-CN" altLang="en-US" dirty="0" smtClean="0"/>
              <a:t>单击此处编辑母版文本样式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7335462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02EE2CD-C4BD-094F-8428-AF498F442DEC}" type="datetimeFigureOut">
              <a:rPr kumimoji="1" lang="zh-CN" altLang="en-US" smtClean="0"/>
              <a:t>17/3/7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C9ED147E-9A71-AC45-B20A-48487A4A6A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44083435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02EE2CD-C4BD-094F-8428-AF498F442DEC}" type="datetimeFigureOut">
              <a:rPr kumimoji="1" lang="zh-CN" altLang="en-US" smtClean="0"/>
              <a:t>17/3/7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C9ED147E-9A71-AC45-B20A-48487A4A6A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52563800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02EE2CD-C4BD-094F-8428-AF498F442DEC}" type="datetimeFigureOut">
              <a:rPr kumimoji="1" lang="zh-CN" altLang="en-US" smtClean="0"/>
              <a:t>17/3/7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C9ED147E-9A71-AC45-B20A-48487A4A6A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00192573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02EE2CD-C4BD-094F-8428-AF498F442DEC}" type="datetimeFigureOut">
              <a:rPr kumimoji="1" lang="zh-CN" altLang="en-US" smtClean="0"/>
              <a:t>17/3/7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C9ED147E-9A71-AC45-B20A-48487A4A6A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27564273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02EE2CD-C4BD-094F-8428-AF498F442DEC}" type="datetimeFigureOut">
              <a:rPr kumimoji="1" lang="zh-CN" altLang="en-US" smtClean="0"/>
              <a:t>17/3/7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C9ED147E-9A71-AC45-B20A-48487A4A6A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60241495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02EE2CD-C4BD-094F-8428-AF498F442DEC}" type="datetimeFigureOut">
              <a:rPr kumimoji="1" lang="zh-CN" altLang="en-US" smtClean="0"/>
              <a:t>17/3/7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C9ED147E-9A71-AC45-B20A-48487A4A6A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32177838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02EE2CD-C4BD-094F-8428-AF498F442DEC}" type="datetimeFigureOut">
              <a:rPr kumimoji="1" lang="zh-CN" altLang="en-US" smtClean="0"/>
              <a:t>17/3/7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C9ED147E-9A71-AC45-B20A-48487A4A6A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8115245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02EE2CD-C4BD-094F-8428-AF498F442DEC}" type="datetimeFigureOut">
              <a:rPr kumimoji="1" lang="zh-CN" altLang="en-US" smtClean="0"/>
              <a:t>17/3/7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C9ED147E-9A71-AC45-B20A-48487A4A6A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79498953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402EE2CD-C4BD-094F-8428-AF498F442DEC}" type="datetimeFigureOut">
              <a:rPr kumimoji="1" lang="zh-CN" altLang="en-US" smtClean="0"/>
              <a:t>17/3/7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C9ED147E-9A71-AC45-B20A-48487A4A6A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08960770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280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 spd="slow">
    <p:wipe/>
  </p:transition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f"/><Relationship Id="rId3" Type="http://schemas.openxmlformats.org/officeDocument/2006/relationships/image" Target="../media/image3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tif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9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894619"/>
            <a:ext cx="12192000" cy="24353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3575" r="14835"/>
          <a:stretch/>
        </p:blipFill>
        <p:spPr>
          <a:xfrm>
            <a:off x="685799" y="859903"/>
            <a:ext cx="4491318" cy="4504766"/>
          </a:xfrm>
          <a:prstGeom prst="ellipse">
            <a:avLst/>
          </a:prstGeom>
          <a:ln w="104775" cap="rnd" cmpd="sng">
            <a:solidFill>
              <a:srgbClr val="00B0F0"/>
            </a:solidFill>
            <a:prstDash val="solid"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6745566" y="1894619"/>
            <a:ext cx="4801314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zh-CN" altLang="en-US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数据挖掘与建模慢谈</a:t>
            </a:r>
            <a:endParaRPr kumimoji="1" lang="en-US" altLang="zh-CN" sz="40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algn="r">
              <a:lnSpc>
                <a:spcPct val="150000"/>
              </a:lnSpc>
            </a:pPr>
            <a:r>
              <a:rPr kumimoji="1" lang="zh-CN" altLang="en-US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建模的思维与方法</a:t>
            </a:r>
            <a:endParaRPr kumimoji="1" lang="zh-CN" altLang="en-US" sz="28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22784" y="3712450"/>
            <a:ext cx="3724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zh-CN" altLang="en-US" sz="24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中山大学数学学院 苏剑林</a:t>
            </a:r>
            <a:endParaRPr kumimoji="1" lang="zh-CN" altLang="en-US" sz="24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186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离散模型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HMM</a:t>
            </a:r>
            <a:r>
              <a:rPr kumimoji="1" lang="zh-CN" altLang="en-US" dirty="0" smtClean="0"/>
              <a:t>模型</a:t>
            </a:r>
            <a:endParaRPr kumimoji="1"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1679802" y="2398902"/>
            <a:ext cx="934198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HMM</a:t>
            </a: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假设</a:t>
            </a:r>
            <a:r>
              <a:rPr kumimoji="1" lang="en-U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:</a:t>
            </a:r>
          </a:p>
          <a:p>
            <a:pPr lvl="0">
              <a:lnSpc>
                <a:spcPct val="130000"/>
              </a:lnSpc>
            </a:pP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1.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每个输出状态仅仅由当前时刻的输入状态激活；</a:t>
            </a:r>
            <a:endParaRPr kumimoji="1" lang="en-US" altLang="zh-CN" sz="32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lvl="0">
              <a:lnSpc>
                <a:spcPct val="130000"/>
              </a:lnSpc>
            </a:pP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2.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状态之间的转移，仅仅取决于前一时刻的状态。</a:t>
            </a:r>
            <a:endParaRPr kumimoji="1" lang="en-US" altLang="zh-CN" sz="3200" b="1" i="1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2234293" y="1231612"/>
                <a:ext cx="6988626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CN" sz="4400" b="1" i="1" smtClean="0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𝑷</m:t>
                      </m:r>
                      <m:r>
                        <a:rPr kumimoji="1" lang="en-US" altLang="zh-CN" sz="4400" b="1" i="1" smtClean="0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(</m:t>
                      </m:r>
                      <m:r>
                        <a:rPr kumimoji="1" lang="en-US" altLang="zh-CN" sz="4400" b="1" i="1" smtClean="0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𝑨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|</m:t>
                      </m:r>
                      <m:r>
                        <a:rPr kumimoji="1" lang="en-US" altLang="zh-CN" sz="4400" b="1" i="1" smtClean="0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𝑸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)</m:t>
                      </m:r>
                      <m:r>
                        <a:rPr kumimoji="1" lang="en-US" altLang="zh-CN" sz="4400" b="1" i="1" smtClean="0">
                          <a:solidFill>
                            <a:schemeClr val="bg1"/>
                          </a:solidFill>
                          <a:latin typeface="Cambria Math" charset="0"/>
                          <a:ea typeface="Cambria Math" charset="0"/>
                          <a:cs typeface="Cambria Math" charset="0"/>
                        </a:rPr>
                        <m:t>~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𝑷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(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𝑸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|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𝑨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)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𝑷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(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𝑨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)</m:t>
                      </m:r>
                    </m:oMath>
                  </m:oMathPara>
                </a14:m>
                <a:endParaRPr kumimoji="1" lang="en-US" altLang="zh-CN" sz="4400" b="1" i="1" dirty="0" smtClean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4293" y="1231612"/>
                <a:ext cx="6988626" cy="110799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/>
              <p:cNvSpPr txBox="1"/>
              <p:nvPr/>
            </p:nvSpPr>
            <p:spPr>
              <a:xfrm>
                <a:off x="187780" y="4060243"/>
                <a:ext cx="6988626" cy="2184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𝑷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(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𝑸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|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𝑨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)→</m:t>
                      </m:r>
                      <m:nary>
                        <m:naryPr>
                          <m:chr m:val="∏"/>
                          <m:supHide m:val="on"/>
                          <m:ctrlPr>
                            <a:rPr kumimoji="1" lang="en-US" altLang="zh-CN" sz="3600" b="1" i="1" smtClean="0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kumimoji="1" lang="en-US" altLang="zh-CN" sz="3600" b="1" i="1" smtClean="0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𝒊</m:t>
                          </m:r>
                        </m:sub>
                        <m:sup/>
                        <m:e>
                          <m:r>
                            <a:rPr kumimoji="1" lang="en-US" altLang="zh-CN" sz="36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𝑷</m:t>
                          </m:r>
                          <m:r>
                            <a:rPr kumimoji="1" lang="en-US" altLang="zh-CN" sz="36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(</m:t>
                          </m:r>
                          <m:sSub>
                            <m:sSubPr>
                              <m:ctrlP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</m:ctrlPr>
                            </m:sSubPr>
                            <m:e>
                              <m: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𝒒</m:t>
                              </m:r>
                            </m:e>
                            <m:sub>
                              <m: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𝒊</m:t>
                              </m:r>
                            </m:sub>
                          </m:sSub>
                          <m:r>
                            <a:rPr kumimoji="1" lang="en-US" altLang="zh-CN" sz="36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|</m:t>
                          </m:r>
                          <m:sSub>
                            <m:sSubPr>
                              <m:ctrlP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</m:ctrlPr>
                            </m:sSubPr>
                            <m:e>
                              <m:r>
                                <a:rPr kumimoji="1" lang="en-US" altLang="zh-CN" sz="3600" b="1" i="1" smtClean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𝒂</m:t>
                              </m:r>
                            </m:e>
                            <m:sub>
                              <m: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𝒊</m:t>
                              </m:r>
                            </m:sub>
                          </m:sSub>
                          <m:r>
                            <a:rPr kumimoji="1" lang="en-US" altLang="zh-CN" sz="36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1" lang="en-US" altLang="zh-CN" sz="4000" b="1" i="1" dirty="0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endParaRPr>
              </a:p>
            </p:txBody>
          </p:sp>
        </mc:Choice>
        <mc:Fallback xmlns=""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780" y="4060243"/>
                <a:ext cx="6988626" cy="218495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/>
              <p:cNvSpPr txBox="1"/>
              <p:nvPr/>
            </p:nvSpPr>
            <p:spPr>
              <a:xfrm>
                <a:off x="5084309" y="4098586"/>
                <a:ext cx="6988626" cy="21082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∏"/>
                          <m:supHide m:val="on"/>
                          <m:ctrlPr>
                            <a:rPr kumimoji="1" lang="en-US" altLang="zh-CN" sz="3600" b="1" i="1" smtClean="0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kumimoji="1" lang="en-US" altLang="zh-CN" sz="3600" b="1" i="1" smtClean="0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𝒊</m:t>
                          </m:r>
                        </m:sub>
                        <m:sup/>
                        <m:e>
                          <m:r>
                            <a:rPr kumimoji="1" lang="en-US" altLang="zh-CN" sz="36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𝑷</m:t>
                          </m:r>
                          <m:r>
                            <a:rPr kumimoji="1" lang="en-US" altLang="zh-CN" sz="36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(</m:t>
                          </m:r>
                          <m:sSub>
                            <m:sSubPr>
                              <m:ctrlP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</m:ctrlPr>
                            </m:sSubPr>
                            <m:e>
                              <m:r>
                                <a:rPr kumimoji="1" lang="en-US" altLang="zh-CN" sz="3600" b="1" i="1" smtClean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𝒂</m:t>
                              </m:r>
                            </m:e>
                            <m:sub>
                              <m: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𝒊</m:t>
                              </m:r>
                              <m:r>
                                <a:rPr kumimoji="1" lang="en-US" altLang="zh-CN" sz="3600" b="1" i="1" smtClean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−</m:t>
                              </m:r>
                              <m:r>
                                <a:rPr kumimoji="1" lang="en-US" altLang="zh-CN" sz="3600" b="1" i="1" smtClean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𝟏</m:t>
                              </m:r>
                            </m:sub>
                          </m:sSub>
                          <m:r>
                            <a:rPr kumimoji="1" lang="en-US" altLang="zh-CN" sz="36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|</m:t>
                          </m:r>
                          <m:sSub>
                            <m:sSubPr>
                              <m:ctrlP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</m:ctrlPr>
                            </m:sSubPr>
                            <m:e>
                              <m:r>
                                <a:rPr kumimoji="1" lang="en-US" altLang="zh-CN" sz="3600" b="1" i="1" smtClean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𝒂</m:t>
                              </m:r>
                            </m:e>
                            <m:sub>
                              <m: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𝒊</m:t>
                              </m:r>
                            </m:sub>
                          </m:sSub>
                          <m:r>
                            <a:rPr kumimoji="1" lang="en-US" altLang="zh-CN" sz="36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)</m:t>
                          </m:r>
                        </m:e>
                      </m:nary>
                      <m:r>
                        <a:rPr kumimoji="1" lang="en-US" altLang="zh-CN" sz="3600" b="1" i="1" smtClean="0">
                          <a:solidFill>
                            <a:schemeClr val="bg1"/>
                          </a:solidFill>
                          <a:latin typeface="Cambria Math" charset="0"/>
                          <a:ea typeface="Cambria Math" charset="0"/>
                          <a:cs typeface="Cambria Math" charset="0"/>
                        </a:rPr>
                        <m:t>←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𝑷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(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𝑨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)</m:t>
                      </m:r>
                    </m:oMath>
                  </m:oMathPara>
                </a14:m>
                <a:endParaRPr kumimoji="1" lang="en-US" altLang="zh-CN" sz="4000" b="1" i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4309" y="4098586"/>
                <a:ext cx="6988626" cy="210826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线箭头连接符 9"/>
          <p:cNvCxnSpPr/>
          <p:nvPr/>
        </p:nvCxnSpPr>
        <p:spPr>
          <a:xfrm flipH="1">
            <a:off x="4800600" y="2339608"/>
            <a:ext cx="1551214" cy="2509978"/>
          </a:xfrm>
          <a:prstGeom prst="straightConnector1">
            <a:avLst/>
          </a:prstGeom>
          <a:ln w="444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线箭头连接符 12"/>
          <p:cNvCxnSpPr/>
          <p:nvPr/>
        </p:nvCxnSpPr>
        <p:spPr>
          <a:xfrm>
            <a:off x="7592786" y="2155371"/>
            <a:ext cx="228600" cy="2873829"/>
          </a:xfrm>
          <a:prstGeom prst="straightConnector1">
            <a:avLst/>
          </a:prstGeom>
          <a:ln w="444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622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离散模型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动态规划</a:t>
            </a:r>
            <a:endParaRPr kumimoji="1"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/>
              <p:cNvSpPr txBox="1"/>
              <p:nvPr/>
            </p:nvSpPr>
            <p:spPr>
              <a:xfrm>
                <a:off x="-491736" y="812929"/>
                <a:ext cx="8743949" cy="21082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∏"/>
                          <m:supHide m:val="on"/>
                          <m:ctrlPr>
                            <a:rPr kumimoji="1" lang="en-US" altLang="zh-CN" sz="3600" b="1" i="1" smtClean="0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kumimoji="1" lang="en-US" altLang="zh-CN" sz="3600" b="1" i="1" smtClean="0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𝒊</m:t>
                          </m:r>
                        </m:sub>
                        <m:sup/>
                        <m:e>
                          <m:r>
                            <a:rPr kumimoji="1" lang="en-US" altLang="zh-CN" sz="36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𝑷</m:t>
                          </m:r>
                          <m:r>
                            <a:rPr kumimoji="1" lang="en-US" altLang="zh-CN" sz="36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(</m:t>
                          </m:r>
                          <m:sSub>
                            <m:sSubPr>
                              <m:ctrlP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</m:ctrlPr>
                            </m:sSubPr>
                            <m:e>
                              <m: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𝒒</m:t>
                              </m:r>
                            </m:e>
                            <m:sub>
                              <m: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𝒊</m:t>
                              </m:r>
                            </m:sub>
                          </m:sSub>
                          <m:r>
                            <a:rPr kumimoji="1" lang="en-US" altLang="zh-CN" sz="36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|</m:t>
                          </m:r>
                          <m:sSub>
                            <m:sSubPr>
                              <m:ctrlP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</m:ctrlPr>
                            </m:sSubPr>
                            <m:e>
                              <m:r>
                                <a:rPr kumimoji="1" lang="en-US" altLang="zh-CN" sz="3600" b="1" i="1" smtClean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𝒂</m:t>
                              </m:r>
                            </m:e>
                            <m:sub>
                              <m: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𝒊</m:t>
                              </m:r>
                            </m:sub>
                          </m:sSub>
                          <m:r>
                            <a:rPr kumimoji="1" lang="en-US" altLang="zh-CN" sz="36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)</m:t>
                          </m:r>
                        </m:e>
                      </m:nary>
                      <m:nary>
                        <m:naryPr>
                          <m:chr m:val="∏"/>
                          <m:supHide m:val="on"/>
                          <m:ctrlPr>
                            <a:rPr kumimoji="1" lang="en-US" altLang="zh-CN" sz="36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kumimoji="1" lang="en-US" altLang="zh-CN" sz="36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𝒊</m:t>
                          </m:r>
                        </m:sub>
                        <m:sup/>
                        <m:e>
                          <m:r>
                            <a:rPr kumimoji="1" lang="en-US" altLang="zh-CN" sz="36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𝑷</m:t>
                          </m:r>
                          <m:r>
                            <a:rPr kumimoji="1" lang="en-US" altLang="zh-CN" sz="36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(</m:t>
                          </m:r>
                          <m:sSub>
                            <m:sSubPr>
                              <m:ctrlP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</m:ctrlPr>
                            </m:sSubPr>
                            <m:e>
                              <m: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𝒂</m:t>
                              </m:r>
                            </m:e>
                            <m:sub>
                              <m: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𝒊</m:t>
                              </m:r>
                              <m: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−</m:t>
                              </m:r>
                              <m: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𝟏</m:t>
                              </m:r>
                            </m:sub>
                          </m:sSub>
                          <m:r>
                            <a:rPr kumimoji="1" lang="en-US" altLang="zh-CN" sz="36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|</m:t>
                          </m:r>
                          <m:sSub>
                            <m:sSubPr>
                              <m:ctrlP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</m:ctrlPr>
                            </m:sSubPr>
                            <m:e>
                              <m: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𝒂</m:t>
                              </m:r>
                            </m:e>
                            <m:sub>
                              <m:r>
                                <a:rPr kumimoji="1" lang="en-US" altLang="zh-CN" sz="36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𝒊</m:t>
                              </m:r>
                            </m:sub>
                          </m:sSub>
                          <m:r>
                            <a:rPr kumimoji="1" lang="en-US" altLang="zh-CN" sz="36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1" lang="en-US" altLang="zh-CN" sz="3600" b="1" i="1" dirty="0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endParaRPr>
              </a:p>
            </p:txBody>
          </p:sp>
        </mc:Choice>
        <mc:Fallback xmlns=""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91736" y="812929"/>
                <a:ext cx="8743949" cy="2108269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9" name="组 118"/>
          <p:cNvGrpSpPr/>
          <p:nvPr/>
        </p:nvGrpSpPr>
        <p:grpSpPr>
          <a:xfrm>
            <a:off x="976682" y="3335649"/>
            <a:ext cx="5760341" cy="2612085"/>
            <a:chOff x="3115725" y="3242791"/>
            <a:chExt cx="5760341" cy="2612085"/>
          </a:xfrm>
        </p:grpSpPr>
        <p:grpSp>
          <p:nvGrpSpPr>
            <p:cNvPr id="5" name="组 4"/>
            <p:cNvGrpSpPr/>
            <p:nvPr/>
          </p:nvGrpSpPr>
          <p:grpSpPr>
            <a:xfrm>
              <a:off x="3157016" y="3244597"/>
              <a:ext cx="409151" cy="1539961"/>
              <a:chOff x="1891790" y="3643225"/>
              <a:chExt cx="409151" cy="1539961"/>
            </a:xfrm>
          </p:grpSpPr>
          <p:sp>
            <p:nvSpPr>
              <p:cNvPr id="14" name="椭圆 13"/>
              <p:cNvSpPr/>
              <p:nvPr/>
            </p:nvSpPr>
            <p:spPr>
              <a:xfrm rot="5400000">
                <a:off x="1891790" y="3643225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rot="5400000">
                <a:off x="1891790" y="420863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 rot="5400000">
                <a:off x="1891790" y="4774035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cxnSp>
          <p:nvCxnSpPr>
            <p:cNvPr id="20" name="直线箭头连接符 19"/>
            <p:cNvCxnSpPr>
              <a:stCxn id="14" idx="0"/>
              <a:endCxn id="28" idx="4"/>
            </p:cNvCxnSpPr>
            <p:nvPr/>
          </p:nvCxnSpPr>
          <p:spPr>
            <a:xfrm>
              <a:off x="3566167" y="3449173"/>
              <a:ext cx="665818" cy="1129006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箭头连接符 20"/>
            <p:cNvCxnSpPr>
              <a:stCxn id="12" idx="0"/>
              <a:endCxn id="16" idx="6"/>
            </p:cNvCxnSpPr>
            <p:nvPr/>
          </p:nvCxnSpPr>
          <p:spPr>
            <a:xfrm flipV="1">
              <a:off x="3361591" y="4784558"/>
              <a:ext cx="0" cy="62337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3115725" y="5407929"/>
              <a:ext cx="491732" cy="446947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b="1" dirty="0" smtClean="0"/>
            </a:p>
          </p:txBody>
        </p:sp>
        <p:grpSp>
          <p:nvGrpSpPr>
            <p:cNvPr id="25" name="组 24"/>
            <p:cNvGrpSpPr/>
            <p:nvPr/>
          </p:nvGrpSpPr>
          <p:grpSpPr>
            <a:xfrm>
              <a:off x="4231985" y="3242793"/>
              <a:ext cx="409151" cy="1539961"/>
              <a:chOff x="1891790" y="3643225"/>
              <a:chExt cx="409151" cy="1539961"/>
            </a:xfrm>
          </p:grpSpPr>
          <p:sp>
            <p:nvSpPr>
              <p:cNvPr id="26" name="椭圆 25"/>
              <p:cNvSpPr/>
              <p:nvPr/>
            </p:nvSpPr>
            <p:spPr>
              <a:xfrm rot="5400000">
                <a:off x="1891790" y="3643225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 rot="5400000">
                <a:off x="1891790" y="420863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 rot="5400000">
                <a:off x="1891790" y="4774035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4190694" y="5406125"/>
              <a:ext cx="491732" cy="446947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b="1" dirty="0" smtClean="0"/>
            </a:p>
          </p:txBody>
        </p:sp>
        <p:grpSp>
          <p:nvGrpSpPr>
            <p:cNvPr id="30" name="组 29"/>
            <p:cNvGrpSpPr/>
            <p:nvPr/>
          </p:nvGrpSpPr>
          <p:grpSpPr>
            <a:xfrm>
              <a:off x="5265663" y="3242792"/>
              <a:ext cx="409151" cy="1539961"/>
              <a:chOff x="1891790" y="3643225"/>
              <a:chExt cx="409151" cy="1539961"/>
            </a:xfrm>
          </p:grpSpPr>
          <p:sp>
            <p:nvSpPr>
              <p:cNvPr id="31" name="椭圆 30"/>
              <p:cNvSpPr/>
              <p:nvPr/>
            </p:nvSpPr>
            <p:spPr>
              <a:xfrm rot="5400000">
                <a:off x="1891790" y="3643225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 rot="5400000">
                <a:off x="1891790" y="420863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 rot="5400000">
                <a:off x="1891790" y="4774035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5224372" y="5406124"/>
              <a:ext cx="491732" cy="446947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b="1" dirty="0" smtClean="0"/>
            </a:p>
          </p:txBody>
        </p:sp>
        <p:grpSp>
          <p:nvGrpSpPr>
            <p:cNvPr id="35" name="组 34"/>
            <p:cNvGrpSpPr/>
            <p:nvPr/>
          </p:nvGrpSpPr>
          <p:grpSpPr>
            <a:xfrm>
              <a:off x="6339367" y="3242791"/>
              <a:ext cx="409151" cy="1539961"/>
              <a:chOff x="1891790" y="3643225"/>
              <a:chExt cx="409151" cy="1539961"/>
            </a:xfrm>
          </p:grpSpPr>
          <p:sp>
            <p:nvSpPr>
              <p:cNvPr id="36" name="椭圆 35"/>
              <p:cNvSpPr/>
              <p:nvPr/>
            </p:nvSpPr>
            <p:spPr>
              <a:xfrm rot="5400000">
                <a:off x="1891790" y="3643225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 rot="5400000">
                <a:off x="1891790" y="420863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 rot="5400000">
                <a:off x="1891790" y="4774035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6298076" y="5406123"/>
              <a:ext cx="491732" cy="446947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b="1" dirty="0" smtClean="0"/>
            </a:p>
          </p:txBody>
        </p:sp>
        <p:grpSp>
          <p:nvGrpSpPr>
            <p:cNvPr id="40" name="组 39"/>
            <p:cNvGrpSpPr/>
            <p:nvPr/>
          </p:nvGrpSpPr>
          <p:grpSpPr>
            <a:xfrm>
              <a:off x="7388346" y="3242791"/>
              <a:ext cx="409151" cy="1539961"/>
              <a:chOff x="1891790" y="3643225"/>
              <a:chExt cx="409151" cy="1539961"/>
            </a:xfrm>
          </p:grpSpPr>
          <p:sp>
            <p:nvSpPr>
              <p:cNvPr id="41" name="椭圆 40"/>
              <p:cNvSpPr/>
              <p:nvPr/>
            </p:nvSpPr>
            <p:spPr>
              <a:xfrm rot="5400000">
                <a:off x="1891790" y="3643225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 rot="5400000">
                <a:off x="1891790" y="420863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 rot="5400000">
                <a:off x="1891790" y="4774035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4" name="矩形 43"/>
            <p:cNvSpPr/>
            <p:nvPr/>
          </p:nvSpPr>
          <p:spPr>
            <a:xfrm>
              <a:off x="7347055" y="5406123"/>
              <a:ext cx="491732" cy="446947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b="1" dirty="0" smtClean="0"/>
            </a:p>
          </p:txBody>
        </p:sp>
        <p:grpSp>
          <p:nvGrpSpPr>
            <p:cNvPr id="45" name="组 44"/>
            <p:cNvGrpSpPr/>
            <p:nvPr/>
          </p:nvGrpSpPr>
          <p:grpSpPr>
            <a:xfrm>
              <a:off x="8420049" y="3242791"/>
              <a:ext cx="409151" cy="1539961"/>
              <a:chOff x="1891790" y="3643225"/>
              <a:chExt cx="409151" cy="1539961"/>
            </a:xfrm>
          </p:grpSpPr>
          <p:sp>
            <p:nvSpPr>
              <p:cNvPr id="46" name="椭圆 45"/>
              <p:cNvSpPr/>
              <p:nvPr/>
            </p:nvSpPr>
            <p:spPr>
              <a:xfrm rot="5400000">
                <a:off x="1891790" y="3643225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 rot="5400000">
                <a:off x="1891790" y="420863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 rot="5400000">
                <a:off x="1891790" y="4774035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8384334" y="5406123"/>
              <a:ext cx="491732" cy="446947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b="1" dirty="0" smtClean="0"/>
            </a:p>
          </p:txBody>
        </p:sp>
        <p:cxnSp>
          <p:nvCxnSpPr>
            <p:cNvPr id="52" name="直线箭头连接符 51"/>
            <p:cNvCxnSpPr>
              <a:stCxn id="15" idx="0"/>
              <a:endCxn id="28" idx="4"/>
            </p:cNvCxnSpPr>
            <p:nvPr/>
          </p:nvCxnSpPr>
          <p:spPr>
            <a:xfrm>
              <a:off x="3566167" y="4014578"/>
              <a:ext cx="665818" cy="56360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箭头连接符 54"/>
            <p:cNvCxnSpPr>
              <a:stCxn id="16" idx="0"/>
              <a:endCxn id="28" idx="4"/>
            </p:cNvCxnSpPr>
            <p:nvPr/>
          </p:nvCxnSpPr>
          <p:spPr>
            <a:xfrm flipV="1">
              <a:off x="3566167" y="4578179"/>
              <a:ext cx="665818" cy="180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箭头连接符 57"/>
            <p:cNvCxnSpPr>
              <a:stCxn id="16" idx="0"/>
              <a:endCxn id="26" idx="4"/>
            </p:cNvCxnSpPr>
            <p:nvPr/>
          </p:nvCxnSpPr>
          <p:spPr>
            <a:xfrm flipV="1">
              <a:off x="3566167" y="3447369"/>
              <a:ext cx="665818" cy="113261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箭头连接符 60"/>
            <p:cNvCxnSpPr>
              <a:stCxn id="15" idx="0"/>
              <a:endCxn id="26" idx="4"/>
            </p:cNvCxnSpPr>
            <p:nvPr/>
          </p:nvCxnSpPr>
          <p:spPr>
            <a:xfrm flipV="1">
              <a:off x="3566167" y="3447369"/>
              <a:ext cx="665818" cy="56720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箭头连接符 63"/>
            <p:cNvCxnSpPr>
              <a:stCxn id="14" idx="0"/>
              <a:endCxn id="27" idx="4"/>
            </p:cNvCxnSpPr>
            <p:nvPr/>
          </p:nvCxnSpPr>
          <p:spPr>
            <a:xfrm>
              <a:off x="3566167" y="3449173"/>
              <a:ext cx="665818" cy="56360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线箭头连接符 66"/>
            <p:cNvCxnSpPr>
              <a:stCxn id="14" idx="0"/>
              <a:endCxn id="26" idx="4"/>
            </p:cNvCxnSpPr>
            <p:nvPr/>
          </p:nvCxnSpPr>
          <p:spPr>
            <a:xfrm flipV="1">
              <a:off x="3566167" y="3447369"/>
              <a:ext cx="665818" cy="180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线箭头连接符 69"/>
            <p:cNvCxnSpPr>
              <a:stCxn id="15" idx="0"/>
              <a:endCxn id="27" idx="4"/>
            </p:cNvCxnSpPr>
            <p:nvPr/>
          </p:nvCxnSpPr>
          <p:spPr>
            <a:xfrm flipV="1">
              <a:off x="3566167" y="4012774"/>
              <a:ext cx="665818" cy="180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线箭头连接符 72"/>
            <p:cNvCxnSpPr>
              <a:stCxn id="16" idx="0"/>
              <a:endCxn id="27" idx="4"/>
            </p:cNvCxnSpPr>
            <p:nvPr/>
          </p:nvCxnSpPr>
          <p:spPr>
            <a:xfrm flipV="1">
              <a:off x="3566167" y="4012774"/>
              <a:ext cx="665818" cy="56720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箭头连接符 75"/>
            <p:cNvCxnSpPr/>
            <p:nvPr/>
          </p:nvCxnSpPr>
          <p:spPr>
            <a:xfrm>
              <a:off x="4619536" y="3447369"/>
              <a:ext cx="665818" cy="1129006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线箭头连接符 76"/>
            <p:cNvCxnSpPr/>
            <p:nvPr/>
          </p:nvCxnSpPr>
          <p:spPr>
            <a:xfrm>
              <a:off x="4619536" y="4012774"/>
              <a:ext cx="665818" cy="56360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线箭头连接符 77"/>
            <p:cNvCxnSpPr/>
            <p:nvPr/>
          </p:nvCxnSpPr>
          <p:spPr>
            <a:xfrm flipV="1">
              <a:off x="4619536" y="4576375"/>
              <a:ext cx="665818" cy="180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箭头连接符 78"/>
            <p:cNvCxnSpPr/>
            <p:nvPr/>
          </p:nvCxnSpPr>
          <p:spPr>
            <a:xfrm flipV="1">
              <a:off x="4619536" y="3445565"/>
              <a:ext cx="665818" cy="113261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线箭头连接符 79"/>
            <p:cNvCxnSpPr/>
            <p:nvPr/>
          </p:nvCxnSpPr>
          <p:spPr>
            <a:xfrm flipV="1">
              <a:off x="4619536" y="3445565"/>
              <a:ext cx="665818" cy="56720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线箭头连接符 80"/>
            <p:cNvCxnSpPr/>
            <p:nvPr/>
          </p:nvCxnSpPr>
          <p:spPr>
            <a:xfrm>
              <a:off x="4619536" y="3447369"/>
              <a:ext cx="665818" cy="56360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线箭头连接符 81"/>
            <p:cNvCxnSpPr/>
            <p:nvPr/>
          </p:nvCxnSpPr>
          <p:spPr>
            <a:xfrm flipV="1">
              <a:off x="4619536" y="3445565"/>
              <a:ext cx="665818" cy="180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线箭头连接符 82"/>
            <p:cNvCxnSpPr/>
            <p:nvPr/>
          </p:nvCxnSpPr>
          <p:spPr>
            <a:xfrm flipV="1">
              <a:off x="4619536" y="4010970"/>
              <a:ext cx="665818" cy="180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线箭头连接符 83"/>
            <p:cNvCxnSpPr/>
            <p:nvPr/>
          </p:nvCxnSpPr>
          <p:spPr>
            <a:xfrm flipV="1">
              <a:off x="4619536" y="4010970"/>
              <a:ext cx="665818" cy="56720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箭头连接符 84"/>
            <p:cNvCxnSpPr/>
            <p:nvPr/>
          </p:nvCxnSpPr>
          <p:spPr>
            <a:xfrm>
              <a:off x="5686373" y="3447369"/>
              <a:ext cx="665818" cy="1129006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线箭头连接符 85"/>
            <p:cNvCxnSpPr/>
            <p:nvPr/>
          </p:nvCxnSpPr>
          <p:spPr>
            <a:xfrm>
              <a:off x="5686373" y="4012774"/>
              <a:ext cx="665818" cy="56360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线箭头连接符 86"/>
            <p:cNvCxnSpPr/>
            <p:nvPr/>
          </p:nvCxnSpPr>
          <p:spPr>
            <a:xfrm flipV="1">
              <a:off x="5686373" y="4576375"/>
              <a:ext cx="665818" cy="180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线箭头连接符 87"/>
            <p:cNvCxnSpPr/>
            <p:nvPr/>
          </p:nvCxnSpPr>
          <p:spPr>
            <a:xfrm flipV="1">
              <a:off x="5686373" y="3445565"/>
              <a:ext cx="665818" cy="113261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线箭头连接符 88"/>
            <p:cNvCxnSpPr/>
            <p:nvPr/>
          </p:nvCxnSpPr>
          <p:spPr>
            <a:xfrm flipV="1">
              <a:off x="5686373" y="3445565"/>
              <a:ext cx="665818" cy="56720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线箭头连接符 89"/>
            <p:cNvCxnSpPr/>
            <p:nvPr/>
          </p:nvCxnSpPr>
          <p:spPr>
            <a:xfrm>
              <a:off x="5686373" y="3447369"/>
              <a:ext cx="665818" cy="56360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箭头连接符 90"/>
            <p:cNvCxnSpPr/>
            <p:nvPr/>
          </p:nvCxnSpPr>
          <p:spPr>
            <a:xfrm flipV="1">
              <a:off x="5686373" y="3445565"/>
              <a:ext cx="665818" cy="180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箭头连接符 91"/>
            <p:cNvCxnSpPr/>
            <p:nvPr/>
          </p:nvCxnSpPr>
          <p:spPr>
            <a:xfrm flipV="1">
              <a:off x="5686373" y="4010970"/>
              <a:ext cx="665818" cy="180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箭头连接符 92"/>
            <p:cNvCxnSpPr/>
            <p:nvPr/>
          </p:nvCxnSpPr>
          <p:spPr>
            <a:xfrm flipV="1">
              <a:off x="5686373" y="4010970"/>
              <a:ext cx="665818" cy="56720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箭头连接符 93"/>
            <p:cNvCxnSpPr/>
            <p:nvPr/>
          </p:nvCxnSpPr>
          <p:spPr>
            <a:xfrm>
              <a:off x="6722527" y="3447369"/>
              <a:ext cx="665818" cy="1129006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箭头连接符 94"/>
            <p:cNvCxnSpPr/>
            <p:nvPr/>
          </p:nvCxnSpPr>
          <p:spPr>
            <a:xfrm>
              <a:off x="6722527" y="4012774"/>
              <a:ext cx="665818" cy="56360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线箭头连接符 95"/>
            <p:cNvCxnSpPr/>
            <p:nvPr/>
          </p:nvCxnSpPr>
          <p:spPr>
            <a:xfrm flipV="1">
              <a:off x="6722527" y="4576375"/>
              <a:ext cx="665818" cy="180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线箭头连接符 96"/>
            <p:cNvCxnSpPr/>
            <p:nvPr/>
          </p:nvCxnSpPr>
          <p:spPr>
            <a:xfrm flipV="1">
              <a:off x="6722527" y="3445565"/>
              <a:ext cx="665818" cy="113261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线箭头连接符 97"/>
            <p:cNvCxnSpPr/>
            <p:nvPr/>
          </p:nvCxnSpPr>
          <p:spPr>
            <a:xfrm flipV="1">
              <a:off x="6722527" y="3445565"/>
              <a:ext cx="665818" cy="56720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线箭头连接符 98"/>
            <p:cNvCxnSpPr/>
            <p:nvPr/>
          </p:nvCxnSpPr>
          <p:spPr>
            <a:xfrm>
              <a:off x="6722527" y="3447369"/>
              <a:ext cx="665818" cy="56360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箭头连接符 99"/>
            <p:cNvCxnSpPr/>
            <p:nvPr/>
          </p:nvCxnSpPr>
          <p:spPr>
            <a:xfrm flipV="1">
              <a:off x="6722527" y="3445565"/>
              <a:ext cx="665818" cy="180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箭头连接符 100"/>
            <p:cNvCxnSpPr/>
            <p:nvPr/>
          </p:nvCxnSpPr>
          <p:spPr>
            <a:xfrm flipV="1">
              <a:off x="6722527" y="4010970"/>
              <a:ext cx="665818" cy="180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箭头连接符 101"/>
            <p:cNvCxnSpPr/>
            <p:nvPr/>
          </p:nvCxnSpPr>
          <p:spPr>
            <a:xfrm flipV="1">
              <a:off x="6722527" y="4010970"/>
              <a:ext cx="665818" cy="56720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箭头连接符 102"/>
            <p:cNvCxnSpPr/>
            <p:nvPr/>
          </p:nvCxnSpPr>
          <p:spPr>
            <a:xfrm>
              <a:off x="7789691" y="3435125"/>
              <a:ext cx="665818" cy="1129006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箭头连接符 103"/>
            <p:cNvCxnSpPr/>
            <p:nvPr/>
          </p:nvCxnSpPr>
          <p:spPr>
            <a:xfrm>
              <a:off x="7789691" y="4000530"/>
              <a:ext cx="665818" cy="56360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线箭头连接符 104"/>
            <p:cNvCxnSpPr/>
            <p:nvPr/>
          </p:nvCxnSpPr>
          <p:spPr>
            <a:xfrm flipV="1">
              <a:off x="7789691" y="4564131"/>
              <a:ext cx="665818" cy="180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线箭头连接符 105"/>
            <p:cNvCxnSpPr/>
            <p:nvPr/>
          </p:nvCxnSpPr>
          <p:spPr>
            <a:xfrm flipV="1">
              <a:off x="7789691" y="3433321"/>
              <a:ext cx="665818" cy="113261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箭头连接符 106"/>
            <p:cNvCxnSpPr/>
            <p:nvPr/>
          </p:nvCxnSpPr>
          <p:spPr>
            <a:xfrm flipV="1">
              <a:off x="7789691" y="3433321"/>
              <a:ext cx="665818" cy="56720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箭头连接符 107"/>
            <p:cNvCxnSpPr/>
            <p:nvPr/>
          </p:nvCxnSpPr>
          <p:spPr>
            <a:xfrm>
              <a:off x="7789691" y="3435125"/>
              <a:ext cx="665818" cy="56360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箭头连接符 108"/>
            <p:cNvCxnSpPr/>
            <p:nvPr/>
          </p:nvCxnSpPr>
          <p:spPr>
            <a:xfrm flipV="1">
              <a:off x="7789691" y="3433321"/>
              <a:ext cx="665818" cy="180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箭头连接符 109"/>
            <p:cNvCxnSpPr/>
            <p:nvPr/>
          </p:nvCxnSpPr>
          <p:spPr>
            <a:xfrm flipV="1">
              <a:off x="7789691" y="3998726"/>
              <a:ext cx="665818" cy="180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线箭头连接符 110"/>
            <p:cNvCxnSpPr/>
            <p:nvPr/>
          </p:nvCxnSpPr>
          <p:spPr>
            <a:xfrm flipV="1">
              <a:off x="7789691" y="3998726"/>
              <a:ext cx="665818" cy="56720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线箭头连接符 113"/>
            <p:cNvCxnSpPr/>
            <p:nvPr/>
          </p:nvCxnSpPr>
          <p:spPr>
            <a:xfrm flipV="1">
              <a:off x="4428391" y="4782752"/>
              <a:ext cx="0" cy="62337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线箭头连接符 114"/>
            <p:cNvCxnSpPr/>
            <p:nvPr/>
          </p:nvCxnSpPr>
          <p:spPr>
            <a:xfrm flipV="1">
              <a:off x="5462533" y="4782752"/>
              <a:ext cx="0" cy="62337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线箭头连接符 115"/>
            <p:cNvCxnSpPr/>
            <p:nvPr/>
          </p:nvCxnSpPr>
          <p:spPr>
            <a:xfrm flipV="1">
              <a:off x="6545661" y="4782752"/>
              <a:ext cx="0" cy="62337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线箭头连接符 116"/>
            <p:cNvCxnSpPr/>
            <p:nvPr/>
          </p:nvCxnSpPr>
          <p:spPr>
            <a:xfrm flipV="1">
              <a:off x="7596133" y="4782752"/>
              <a:ext cx="0" cy="62337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线箭头连接符 117"/>
            <p:cNvCxnSpPr/>
            <p:nvPr/>
          </p:nvCxnSpPr>
          <p:spPr>
            <a:xfrm flipV="1">
              <a:off x="8613948" y="4782752"/>
              <a:ext cx="0" cy="62337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1" name="文本框 120"/>
          <p:cNvSpPr txBox="1"/>
          <p:nvPr/>
        </p:nvSpPr>
        <p:spPr>
          <a:xfrm>
            <a:off x="7903568" y="1621881"/>
            <a:ext cx="284321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解码：</a:t>
            </a:r>
            <a:endParaRPr kumimoji="1" lang="en-US" altLang="zh-CN" sz="40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lvl="0">
              <a:lnSpc>
                <a:spcPct val="130000"/>
              </a:lnSpc>
            </a:pPr>
            <a:r>
              <a:rPr kumimoji="1" lang="zh-CN" altLang="en-US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动态规划</a:t>
            </a:r>
            <a:endParaRPr kumimoji="1" lang="en-US" altLang="zh-CN" sz="4000" b="1" i="1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7887264" y="3526179"/>
            <a:ext cx="331082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用途：</a:t>
            </a:r>
            <a:endParaRPr kumimoji="1" lang="en-US" altLang="zh-CN" sz="36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lvl="0">
              <a:lnSpc>
                <a:spcPct val="130000"/>
              </a:lnSpc>
            </a:pPr>
            <a:r>
              <a:rPr kumimoji="1" lang="zh-CN" altLang="en-US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分词、词性标注、输入法、</a:t>
            </a:r>
            <a:r>
              <a:rPr kumimoji="1" lang="en-US" altLang="zh-CN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OCR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、纠错、语音识别</a:t>
            </a:r>
            <a:endParaRPr kumimoji="1" lang="en-US" altLang="zh-CN" sz="2800" b="1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47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端到端的学习思想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建模思路</a:t>
            </a:r>
            <a:endParaRPr kumimoji="1"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/>
              <p:cNvSpPr txBox="1"/>
              <p:nvPr/>
            </p:nvSpPr>
            <p:spPr>
              <a:xfrm>
                <a:off x="1785222" y="3710872"/>
                <a:ext cx="9105935" cy="1532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1" lang="en-US" altLang="zh-CN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1.</a:t>
                </a:r>
                <a:r>
                  <a:rPr kumimoji="1" lang="zh-CN" altLang="en-US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出发点</a:t>
                </a:r>
                <a:r>
                  <a:rPr kumimoji="1" lang="en-US" altLang="zh-CN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:</a:t>
                </a:r>
                <a14:m>
                  <m:oMath xmlns:m="http://schemas.openxmlformats.org/officeDocument/2006/math">
                    <m:r>
                      <a:rPr kumimoji="1" lang="en-US" altLang="zh-CN" sz="3600" b="1" i="1">
                        <a:solidFill>
                          <a:schemeClr val="bg1"/>
                        </a:solidFill>
                        <a:latin typeface="Cambria Math" charset="0"/>
                        <a:ea typeface="SimHei" charset="-122"/>
                        <a:cs typeface="SimHei" charset="-122"/>
                      </a:rPr>
                      <m:t>𝑷</m:t>
                    </m:r>
                    <m:d>
                      <m:dPr>
                        <m:ctrlPr>
                          <a:rPr kumimoji="1" lang="en-US" altLang="zh-CN" sz="3600" b="1" i="1">
                            <a:solidFill>
                              <a:schemeClr val="bg1"/>
                            </a:solidFill>
                            <a:latin typeface="Cambria Math" charset="0"/>
                            <a:ea typeface="SimHei" charset="-122"/>
                            <a:cs typeface="SimHei" charset="-122"/>
                          </a:rPr>
                        </m:ctrlPr>
                      </m:dPr>
                      <m:e>
                        <m:r>
                          <a:rPr kumimoji="1" lang="en-US" altLang="zh-CN" sz="3600" b="1" i="1">
                            <a:solidFill>
                              <a:schemeClr val="bg1"/>
                            </a:solidFill>
                            <a:latin typeface="Cambria Math" charset="0"/>
                            <a:ea typeface="SimHei" charset="-122"/>
                            <a:cs typeface="SimHei" charset="-122"/>
                          </a:rPr>
                          <m:t>𝑨</m:t>
                        </m:r>
                      </m:e>
                      <m:e>
                        <m:r>
                          <a:rPr kumimoji="1" lang="en-US" altLang="zh-CN" sz="3600" b="1" i="1">
                            <a:solidFill>
                              <a:schemeClr val="bg1"/>
                            </a:solidFill>
                            <a:latin typeface="Cambria Math" charset="0"/>
                            <a:ea typeface="SimHei" charset="-122"/>
                            <a:cs typeface="SimHei" charset="-122"/>
                          </a:rPr>
                          <m:t>𝑸</m:t>
                        </m:r>
                      </m:e>
                    </m:d>
                  </m:oMath>
                </a14:m>
                <a:r>
                  <a:rPr kumimoji="1" lang="zh-CN" altLang="en-US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      </a:t>
                </a:r>
                <a:r>
                  <a:rPr kumimoji="1" lang="en-US" altLang="zh-CN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2.</a:t>
                </a:r>
                <a:r>
                  <a:rPr kumimoji="1" lang="zh-CN" altLang="en-US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做出适当简化</a:t>
                </a:r>
                <a:endParaRPr kumimoji="1" lang="en-US" altLang="zh-CN" sz="3600" b="1" dirty="0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endParaRPr>
              </a:p>
              <a:p>
                <a:pPr lvl="0">
                  <a:lnSpc>
                    <a:spcPct val="130000"/>
                  </a:lnSpc>
                </a:pPr>
                <a:r>
                  <a:rPr kumimoji="1" lang="en-US" altLang="zh-CN" sz="3600" b="1" dirty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3.</a:t>
                </a:r>
                <a:r>
                  <a:rPr kumimoji="1" lang="zh-CN" altLang="en-US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统计</a:t>
                </a:r>
                <a:r>
                  <a:rPr kumimoji="1" lang="en-US" altLang="zh-CN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(</a:t>
                </a:r>
                <a:r>
                  <a:rPr kumimoji="1" lang="zh-CN" altLang="en-US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训练模型</a:t>
                </a:r>
                <a:r>
                  <a:rPr kumimoji="1" lang="en-US" altLang="zh-CN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)</a:t>
                </a:r>
                <a:r>
                  <a:rPr kumimoji="1" lang="zh-CN" altLang="en-US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     </a:t>
                </a:r>
                <a:r>
                  <a:rPr kumimoji="1" lang="en-US" altLang="zh-CN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4.</a:t>
                </a:r>
                <a:r>
                  <a:rPr kumimoji="1" lang="zh-CN" altLang="en-US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预测（解码过程）</a:t>
                </a:r>
                <a:endParaRPr kumimoji="1" lang="en-US" altLang="zh-CN" sz="3600" b="1" dirty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endParaRPr>
              </a:p>
            </p:txBody>
          </p:sp>
        </mc:Choice>
        <mc:Fallback xmlns=""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5222" y="3710872"/>
                <a:ext cx="9105935" cy="1532727"/>
              </a:xfrm>
              <a:prstGeom prst="rect">
                <a:avLst/>
              </a:prstGeom>
              <a:blipFill rotWithShape="0">
                <a:blip r:embed="rId2"/>
                <a:stretch>
                  <a:fillRect l="-2075" t="-1992" r="-1941" b="-7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/>
          <p:cNvSpPr txBox="1"/>
          <p:nvPr/>
        </p:nvSpPr>
        <p:spPr>
          <a:xfrm>
            <a:off x="1975381" y="2052495"/>
            <a:ext cx="8263008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44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离散对象统计建模的一般思路</a:t>
            </a:r>
            <a:endParaRPr kumimoji="1" lang="en-US" altLang="zh-CN" sz="4400" b="1" i="1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13" name="直线连接符 12"/>
          <p:cNvCxnSpPr/>
          <p:nvPr/>
        </p:nvCxnSpPr>
        <p:spPr>
          <a:xfrm>
            <a:off x="824593" y="3367970"/>
            <a:ext cx="1056458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487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721328"/>
            <a:ext cx="12192000" cy="24255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9357" y="1551229"/>
            <a:ext cx="14670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0" b="1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2</a:t>
            </a:r>
            <a:endParaRPr kumimoji="1" lang="zh-CN" altLang="en-US" sz="200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2368" y="3136278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 b="1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连续模型</a:t>
            </a:r>
            <a:endParaRPr kumimoji="1" lang="zh-CN" altLang="en-US" sz="66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168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连续模型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连续现象</a:t>
            </a:r>
            <a:endParaRPr kumimoji="1" lang="zh-CN" altLang="en-US" dirty="0"/>
          </a:p>
        </p:txBody>
      </p:sp>
      <p:sp>
        <p:nvSpPr>
          <p:cNvPr id="6" name="文本占位符 2"/>
          <p:cNvSpPr txBox="1">
            <a:spLocks/>
          </p:cNvSpPr>
          <p:nvPr/>
        </p:nvSpPr>
        <p:spPr>
          <a:xfrm>
            <a:off x="1593370" y="1551368"/>
            <a:ext cx="9330444" cy="4343246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8172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kumimoji="1" lang="zh-CN" altLang="en-US" b="0" dirty="0" smtClean="0"/>
              <a:t>我们更多遇到的是连续现象的建模，它们的特征</a:t>
            </a:r>
            <a:r>
              <a:rPr kumimoji="1" lang="zh-CN" altLang="en-US" b="0" dirty="0" smtClean="0"/>
              <a:t>已经用数值表示</a:t>
            </a:r>
            <a:r>
              <a:rPr kumimoji="1" lang="zh-CN" altLang="en-US" b="0" smtClean="0"/>
              <a:t>出来，比如：</a:t>
            </a:r>
            <a:endParaRPr kumimoji="1" lang="en-US" altLang="zh-CN" b="0" dirty="0" smtClean="0"/>
          </a:p>
          <a:p>
            <a:pPr marL="720000" marR="0" lvl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kumimoji="1" lang="en-US" altLang="zh-CN" b="0" dirty="0" smtClean="0"/>
              <a:t>1.</a:t>
            </a:r>
            <a:r>
              <a:rPr kumimoji="1" lang="zh-CN" altLang="en-US" b="0" dirty="0" smtClean="0"/>
              <a:t> 图像分类、图像识别</a:t>
            </a:r>
            <a:endParaRPr kumimoji="1" lang="en-US" altLang="zh-CN" b="0" dirty="0" smtClean="0"/>
          </a:p>
          <a:p>
            <a:pPr marL="720000" marR="0" lvl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kumimoji="1" lang="en-US" altLang="zh-CN" b="0" dirty="0" smtClean="0"/>
              <a:t>2.</a:t>
            </a:r>
            <a:r>
              <a:rPr kumimoji="1" lang="zh-CN" altLang="en-US" b="0" dirty="0" smtClean="0"/>
              <a:t> 时间序列数据</a:t>
            </a:r>
            <a:endParaRPr kumimoji="1" lang="en-US" altLang="zh-CN" b="0" dirty="0" smtClean="0"/>
          </a:p>
          <a:p>
            <a:pPr marL="720000" marR="0" lvl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kumimoji="1" lang="en-US" altLang="zh-CN" b="0" dirty="0" smtClean="0"/>
              <a:t>3.</a:t>
            </a:r>
            <a:r>
              <a:rPr kumimoji="1" lang="zh-CN" altLang="en-US" b="0" dirty="0" smtClean="0"/>
              <a:t> 向量化后的文本数据</a:t>
            </a:r>
            <a:endParaRPr kumimoji="1" lang="en-US" altLang="zh-CN" b="0" dirty="0" smtClean="0"/>
          </a:p>
        </p:txBody>
      </p:sp>
    </p:spTree>
    <p:extLst>
      <p:ext uri="{BB962C8B-B14F-4D97-AF65-F5344CB8AC3E}">
        <p14:creationId xmlns:p14="http://schemas.microsoft.com/office/powerpoint/2010/main" val="83849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连续模型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回归模型</a:t>
            </a:r>
            <a:endParaRPr kumimoji="1" lang="zh-CN" altLang="en-US" dirty="0"/>
          </a:p>
        </p:txBody>
      </p:sp>
      <p:sp>
        <p:nvSpPr>
          <p:cNvPr id="6" name="文本占位符 2"/>
          <p:cNvSpPr txBox="1">
            <a:spLocks/>
          </p:cNvSpPr>
          <p:nvPr/>
        </p:nvSpPr>
        <p:spPr>
          <a:xfrm>
            <a:off x="2158040" y="1322768"/>
            <a:ext cx="2155501" cy="687797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marR="0" lvl="0" indent="-57150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kumimoji="1" lang="zh-CN" altLang="en-US" smtClean="0"/>
              <a:t>线性回归</a:t>
            </a:r>
            <a:endParaRPr kumimoji="1" lang="en-US" altLang="zh-CN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/>
              <p:cNvSpPr txBox="1"/>
              <p:nvPr/>
            </p:nvSpPr>
            <p:spPr>
              <a:xfrm>
                <a:off x="2061451" y="2514382"/>
                <a:ext cx="2140394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CN" sz="3600" b="0" i="1" smtClean="0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𝑦</m:t>
                      </m:r>
                      <m:r>
                        <a:rPr kumimoji="1" lang="en-US" altLang="zh-CN" sz="3600" b="0" i="1" smtClean="0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=</m:t>
                      </m:r>
                      <m:r>
                        <a:rPr kumimoji="1" lang="el-GR" altLang="zh-CN" sz="3600" b="0" i="1" smtClean="0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𝛴</m:t>
                      </m:r>
                      <m:sSub>
                        <m:sSubPr>
                          <m:ctrlPr>
                            <a:rPr kumimoji="1" lang="en-US" altLang="zh-CN" sz="3600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</m:ctrlPr>
                        </m:sSubPr>
                        <m:e>
                          <m:r>
                            <a:rPr kumimoji="1" lang="en-US" altLang="zh-CN" sz="3600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𝑤</m:t>
                          </m:r>
                        </m:e>
                        <m:sub>
                          <m:r>
                            <a:rPr kumimoji="1" lang="en-US" altLang="zh-CN" sz="3600" b="0" i="1" smtClean="0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𝑖</m:t>
                          </m:r>
                        </m:sub>
                      </m:sSub>
                      <m:sSub>
                        <m:sSubPr>
                          <m:ctrlPr>
                            <a:rPr kumimoji="1" lang="en-US" altLang="zh-CN" sz="3600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</m:ctrlPr>
                        </m:sSubPr>
                        <m:e>
                          <m:r>
                            <a:rPr kumimoji="1" lang="en-US" altLang="zh-CN" sz="3600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𝑥</m:t>
                          </m:r>
                        </m:e>
                        <m:sub>
                          <m:r>
                            <a:rPr kumimoji="1" lang="en-US" altLang="zh-CN" sz="3600" b="0" i="1" smtClean="0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kumimoji="1" lang="zh-CN" altLang="en-US" sz="3600" i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1451" y="2514382"/>
                <a:ext cx="2140394" cy="55399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1" name="组 40"/>
          <p:cNvGrpSpPr/>
          <p:nvPr/>
        </p:nvGrpSpPr>
        <p:grpSpPr>
          <a:xfrm>
            <a:off x="1725113" y="4002250"/>
            <a:ext cx="2671398" cy="2213458"/>
            <a:chOff x="1219128" y="3656734"/>
            <a:chExt cx="2671398" cy="2213458"/>
          </a:xfrm>
        </p:grpSpPr>
        <p:sp>
          <p:nvSpPr>
            <p:cNvPr id="10" name="椭圆 9"/>
            <p:cNvSpPr/>
            <p:nvPr/>
          </p:nvSpPr>
          <p:spPr>
            <a:xfrm>
              <a:off x="1219128" y="5461041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784533" y="5461040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349938" y="5461040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915343" y="5461040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481375" y="5461040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349938" y="3656734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6" name="直线箭头连接符 15"/>
            <p:cNvCxnSpPr>
              <a:stCxn id="10" idx="0"/>
              <a:endCxn id="15" idx="4"/>
            </p:cNvCxnSpPr>
            <p:nvPr/>
          </p:nvCxnSpPr>
          <p:spPr>
            <a:xfrm flipV="1">
              <a:off x="1423704" y="4065885"/>
              <a:ext cx="1130810" cy="1395156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箭头连接符 18"/>
            <p:cNvCxnSpPr>
              <a:stCxn id="11" idx="0"/>
              <a:endCxn id="15" idx="4"/>
            </p:cNvCxnSpPr>
            <p:nvPr/>
          </p:nvCxnSpPr>
          <p:spPr>
            <a:xfrm flipV="1">
              <a:off x="1989109" y="4065885"/>
              <a:ext cx="565405" cy="1395155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箭头连接符 21"/>
            <p:cNvCxnSpPr>
              <a:stCxn id="12" idx="0"/>
              <a:endCxn id="15" idx="4"/>
            </p:cNvCxnSpPr>
            <p:nvPr/>
          </p:nvCxnSpPr>
          <p:spPr>
            <a:xfrm flipV="1">
              <a:off x="2554514" y="4065885"/>
              <a:ext cx="0" cy="1395155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线箭头连接符 24"/>
            <p:cNvCxnSpPr>
              <a:stCxn id="13" idx="0"/>
              <a:endCxn id="15" idx="4"/>
            </p:cNvCxnSpPr>
            <p:nvPr/>
          </p:nvCxnSpPr>
          <p:spPr>
            <a:xfrm flipH="1" flipV="1">
              <a:off x="2554514" y="4065885"/>
              <a:ext cx="565405" cy="1395155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箭头连接符 27"/>
            <p:cNvCxnSpPr>
              <a:stCxn id="14" idx="0"/>
              <a:endCxn id="15" idx="4"/>
            </p:cNvCxnSpPr>
            <p:nvPr/>
          </p:nvCxnSpPr>
          <p:spPr>
            <a:xfrm flipH="1" flipV="1">
              <a:off x="2554514" y="4065885"/>
              <a:ext cx="1131437" cy="1395155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 55"/>
          <p:cNvGrpSpPr/>
          <p:nvPr/>
        </p:nvGrpSpPr>
        <p:grpSpPr>
          <a:xfrm>
            <a:off x="7435622" y="3936988"/>
            <a:ext cx="2671398" cy="2278721"/>
            <a:chOff x="7724380" y="3824866"/>
            <a:chExt cx="2671398" cy="2278721"/>
          </a:xfrm>
        </p:grpSpPr>
        <p:grpSp>
          <p:nvGrpSpPr>
            <p:cNvPr id="43" name="组 42"/>
            <p:cNvGrpSpPr/>
            <p:nvPr/>
          </p:nvGrpSpPr>
          <p:grpSpPr>
            <a:xfrm>
              <a:off x="7724380" y="3890129"/>
              <a:ext cx="2671398" cy="2213458"/>
              <a:chOff x="1219128" y="3656734"/>
              <a:chExt cx="2671398" cy="2213458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1219128" y="5461041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1784533" y="546104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349938" y="546104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2915343" y="546104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481375" y="546104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349938" y="3656734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50" name="直线箭头连接符 49"/>
              <p:cNvCxnSpPr>
                <a:stCxn id="50" idx="0"/>
              </p:cNvCxnSpPr>
              <p:nvPr/>
            </p:nvCxnSpPr>
            <p:spPr>
              <a:xfrm flipV="1">
                <a:off x="1423704" y="4065885"/>
                <a:ext cx="1130810" cy="1395156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线箭头连接符 50"/>
              <p:cNvCxnSpPr>
                <a:stCxn id="51" idx="0"/>
              </p:cNvCxnSpPr>
              <p:nvPr/>
            </p:nvCxnSpPr>
            <p:spPr>
              <a:xfrm flipV="1">
                <a:off x="1989109" y="4065885"/>
                <a:ext cx="565405" cy="1395155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线箭头连接符 51"/>
              <p:cNvCxnSpPr>
                <a:stCxn id="52" idx="0"/>
              </p:cNvCxnSpPr>
              <p:nvPr/>
            </p:nvCxnSpPr>
            <p:spPr>
              <a:xfrm flipV="1">
                <a:off x="2554514" y="4065885"/>
                <a:ext cx="0" cy="1395155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线箭头连接符 52"/>
              <p:cNvCxnSpPr>
                <a:stCxn id="53" idx="0"/>
              </p:cNvCxnSpPr>
              <p:nvPr/>
            </p:nvCxnSpPr>
            <p:spPr>
              <a:xfrm flipH="1" flipV="1">
                <a:off x="2554514" y="4065885"/>
                <a:ext cx="565405" cy="1395155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线箭头连接符 53"/>
              <p:cNvCxnSpPr>
                <a:stCxn id="54" idx="0"/>
              </p:cNvCxnSpPr>
              <p:nvPr/>
            </p:nvCxnSpPr>
            <p:spPr>
              <a:xfrm flipH="1" flipV="1">
                <a:off x="2554514" y="4065885"/>
                <a:ext cx="1131437" cy="1395155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矩形 54"/>
            <p:cNvSpPr/>
            <p:nvPr/>
          </p:nvSpPr>
          <p:spPr>
            <a:xfrm>
              <a:off x="8776751" y="3824866"/>
              <a:ext cx="566031" cy="514479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b="1" dirty="0" smtClean="0"/>
            </a:p>
          </p:txBody>
        </p:sp>
      </p:grpSp>
      <p:sp>
        <p:nvSpPr>
          <p:cNvPr id="58" name="文本占位符 2"/>
          <p:cNvSpPr txBox="1">
            <a:spLocks/>
          </p:cNvSpPr>
          <p:nvPr/>
        </p:nvSpPr>
        <p:spPr>
          <a:xfrm>
            <a:off x="7718009" y="1322769"/>
            <a:ext cx="2173756" cy="687797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marR="0" lvl="0" indent="-57150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kumimoji="1" lang="zh-CN" altLang="en-US" dirty="0" smtClean="0"/>
              <a:t>逻辑回归</a:t>
            </a:r>
            <a:endParaRPr kumimoji="1" lang="en-US" altLang="zh-CN" dirty="0" smtClean="0"/>
          </a:p>
        </p:txBody>
      </p:sp>
      <p:grpSp>
        <p:nvGrpSpPr>
          <p:cNvPr id="61" name="组 60"/>
          <p:cNvGrpSpPr/>
          <p:nvPr/>
        </p:nvGrpSpPr>
        <p:grpSpPr>
          <a:xfrm>
            <a:off x="6644071" y="2174781"/>
            <a:ext cx="4312688" cy="1539239"/>
            <a:chOff x="6644071" y="2174781"/>
            <a:chExt cx="4312688" cy="153923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文本框 41"/>
                <p:cNvSpPr txBox="1"/>
                <p:nvPr/>
              </p:nvSpPr>
              <p:spPr>
                <a:xfrm>
                  <a:off x="6644071" y="2174781"/>
                  <a:ext cx="4312688" cy="5539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zh-CN" sz="3600" b="0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𝑦</m:t>
                        </m:r>
                        <m:r>
                          <a:rPr kumimoji="1" lang="en-US" altLang="zh-CN" sz="3600" b="0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=</m:t>
                        </m:r>
                        <m:r>
                          <a:rPr kumimoji="1" lang="en-US" altLang="zh-CN" sz="3600" b="0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𝑠𝑖𝑔𝑚𝑜𝑖𝑑</m:t>
                        </m:r>
                        <m:d>
                          <m:dPr>
                            <m:ctrlPr>
                              <a:rPr kumimoji="1" lang="is-IS" altLang="zh-CN" sz="3600" i="1">
                                <a:solidFill>
                                  <a:schemeClr val="bg1"/>
                                </a:solidFill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</m:ctrlPr>
                          </m:dPr>
                          <m:e>
                            <m:r>
                              <a:rPr kumimoji="1" lang="el-GR" altLang="zh-CN" sz="3600" b="0" i="1">
                                <a:solidFill>
                                  <a:schemeClr val="bg1"/>
                                </a:solidFill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𝛴</m:t>
                            </m:r>
                            <m:sSub>
                              <m:sSubPr>
                                <m:ctrlPr>
                                  <a:rPr kumimoji="1" lang="en-US" altLang="zh-CN" sz="3600" i="1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  <a:ea typeface="Times New Roman" charset="0"/>
                                    <a:cs typeface="Times New Roman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CN" sz="3600" b="0" i="1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  <a:ea typeface="Times New Roman" charset="0"/>
                                    <a:cs typeface="Times New Roman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kumimoji="1" lang="en-US" altLang="zh-CN" sz="3600" b="0" i="1" smtClean="0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  <a:ea typeface="Times New Roman" charset="0"/>
                                    <a:cs typeface="Times New Roman" charset="0"/>
                                  </a:rPr>
                                  <m:t>𝑖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kumimoji="1" lang="en-US" altLang="zh-CN" sz="3600" i="1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  <a:ea typeface="Times New Roman" charset="0"/>
                                    <a:cs typeface="Times New Roman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CN" sz="3600" b="0" i="1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  <a:ea typeface="Times New Roman" charset="0"/>
                                    <a:cs typeface="Times New Roman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zh-CN" sz="3600" b="0" i="1" smtClean="0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  <a:ea typeface="Times New Roman" charset="0"/>
                                    <a:cs typeface="Times New Roman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oMath>
                    </m:oMathPara>
                  </a14:m>
                  <a:endParaRPr kumimoji="1" lang="zh-CN" altLang="en-US" sz="3600" i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42" name="文本框 4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44071" y="2174781"/>
                  <a:ext cx="4312688" cy="553998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文本框 59"/>
                <p:cNvSpPr txBox="1"/>
                <p:nvPr/>
              </p:nvSpPr>
              <p:spPr>
                <a:xfrm>
                  <a:off x="6644071" y="2832047"/>
                  <a:ext cx="4312687" cy="88197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zh-CN" sz="2800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𝑠𝑖𝑔𝑚𝑜𝑖𝑑</m:t>
                        </m:r>
                        <m:d>
                          <m:dPr>
                            <m:ctrlPr>
                              <a:rPr kumimoji="1" lang="is-IS" altLang="zh-CN" sz="2800" i="1">
                                <a:solidFill>
                                  <a:schemeClr val="bg1"/>
                                </a:solidFill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</m:ctrlPr>
                          </m:dPr>
                          <m:e>
                            <m:r>
                              <a:rPr kumimoji="1" lang="en-US" altLang="zh-CN" sz="2800" b="0" i="1" smtClean="0">
                                <a:solidFill>
                                  <a:schemeClr val="bg1"/>
                                </a:solidFill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𝑥</m:t>
                            </m:r>
                          </m:e>
                        </m:d>
                        <m:r>
                          <a:rPr kumimoji="1" lang="en-US" altLang="zh-CN" sz="2800" b="0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=</m:t>
                        </m:r>
                        <m:f>
                          <m:fPr>
                            <m:ctrlPr>
                              <a:rPr kumimoji="1" lang="bg-BG" altLang="zh-CN" sz="2800" i="1" smtClean="0">
                                <a:solidFill>
                                  <a:schemeClr val="bg1"/>
                                </a:solidFill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</m:ctrlPr>
                          </m:fPr>
                          <m:num>
                            <m:r>
                              <a:rPr kumimoji="1" lang="en-US" altLang="zh-CN" sz="2800" b="0" i="1" smtClean="0">
                                <a:solidFill>
                                  <a:schemeClr val="bg1"/>
                                </a:solidFill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1" lang="en-US" altLang="zh-CN" sz="2800" b="0" i="1" smtClean="0">
                                <a:solidFill>
                                  <a:schemeClr val="bg1"/>
                                </a:solidFill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1+</m:t>
                            </m:r>
                            <m:r>
                              <a:rPr kumimoji="1" lang="en-US" altLang="zh-CN" sz="2800" b="0" i="1" smtClean="0">
                                <a:solidFill>
                                  <a:schemeClr val="bg1"/>
                                </a:solidFill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𝑒𝑥𝑝</m:t>
                            </m:r>
                            <m:d>
                              <m:dPr>
                                <m:ctrlPr>
                                  <a:rPr kumimoji="1" lang="is-IS" altLang="zh-CN" sz="2800" i="1" smtClean="0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  <a:ea typeface="Times New Roman" charset="0"/>
                                    <a:cs typeface="Times New Roman" charset="0"/>
                                  </a:rPr>
                                </m:ctrlPr>
                              </m:dPr>
                              <m:e>
                                <m:r>
                                  <a:rPr kumimoji="1" lang="en-US" altLang="zh-CN" sz="2800" b="0" i="1" smtClean="0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  <a:ea typeface="Times New Roman" charset="0"/>
                                    <a:cs typeface="Times New Roman" charset="0"/>
                                  </a:rPr>
                                  <m:t>−</m:t>
                                </m:r>
                                <m:r>
                                  <a:rPr kumimoji="1" lang="en-US" altLang="zh-CN" sz="2800" b="0" i="1" smtClean="0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  <a:ea typeface="Times New Roman" charset="0"/>
                                    <a:cs typeface="Times New Roman" charset="0"/>
                                  </a:rPr>
                                  <m:t>𝑥</m:t>
                                </m:r>
                              </m:e>
                            </m:d>
                          </m:den>
                        </m:f>
                      </m:oMath>
                    </m:oMathPara>
                  </a14:m>
                  <a:endParaRPr kumimoji="1" lang="zh-CN" altLang="en-US" sz="2800" i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60" name="文本框 5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44071" y="2832047"/>
                  <a:ext cx="4312687" cy="881973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71805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连续模型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err="1" smtClean="0"/>
              <a:t>Scikit</a:t>
            </a:r>
            <a:r>
              <a:rPr kumimoji="1" lang="en-US" altLang="zh-CN" dirty="0" smtClean="0"/>
              <a:t>-Learn</a:t>
            </a:r>
          </a:p>
        </p:txBody>
      </p:sp>
      <p:sp>
        <p:nvSpPr>
          <p:cNvPr id="6" name="文本占位符 2"/>
          <p:cNvSpPr txBox="1">
            <a:spLocks/>
          </p:cNvSpPr>
          <p:nvPr/>
        </p:nvSpPr>
        <p:spPr>
          <a:xfrm>
            <a:off x="998711" y="1665668"/>
            <a:ext cx="9729160" cy="897917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kumimoji="1" lang="zh-CN" altLang="en-US" dirty="0" smtClean="0"/>
              <a:t>实现方案：</a:t>
            </a:r>
            <a:r>
              <a:rPr kumimoji="1" lang="en-US" altLang="zh-CN" dirty="0" smtClean="0"/>
              <a:t>Python</a:t>
            </a:r>
            <a:r>
              <a:rPr kumimoji="1" lang="zh-CN" altLang="en-US" dirty="0" smtClean="0"/>
              <a:t>的</a:t>
            </a:r>
            <a:r>
              <a:rPr kumimoji="1" lang="en-US" altLang="zh-CN" dirty="0" err="1" smtClean="0"/>
              <a:t>Scikit</a:t>
            </a:r>
            <a:r>
              <a:rPr kumimoji="1" lang="en-US" altLang="zh-CN" dirty="0" smtClean="0"/>
              <a:t>-Learn</a:t>
            </a:r>
          </a:p>
        </p:txBody>
      </p:sp>
      <p:sp>
        <p:nvSpPr>
          <p:cNvPr id="5" name="文本占位符 2"/>
          <p:cNvSpPr txBox="1">
            <a:spLocks/>
          </p:cNvSpPr>
          <p:nvPr/>
        </p:nvSpPr>
        <p:spPr>
          <a:xfrm>
            <a:off x="998711" y="2810742"/>
            <a:ext cx="9729160" cy="2626672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400" dirty="0">
                <a:ln w="34925">
                  <a:noFill/>
                </a:ln>
              </a:rPr>
              <a:t>from </a:t>
            </a:r>
            <a:r>
              <a:rPr kumimoji="1" lang="en-US" altLang="zh-CN" sz="2400" dirty="0" err="1">
                <a:ln w="34925">
                  <a:noFill/>
                </a:ln>
              </a:rPr>
              <a:t>sklearn.linear_model</a:t>
            </a:r>
            <a:r>
              <a:rPr kumimoji="1" lang="en-US" altLang="zh-CN" sz="2400" dirty="0">
                <a:ln w="34925">
                  <a:noFill/>
                </a:ln>
              </a:rPr>
              <a:t> import </a:t>
            </a:r>
            <a:r>
              <a:rPr kumimoji="1" lang="en-US" altLang="zh-CN" sz="2400" dirty="0" err="1">
                <a:ln w="34925">
                  <a:noFill/>
                </a:ln>
              </a:rPr>
              <a:t>LogisticRegression</a:t>
            </a:r>
            <a:r>
              <a:rPr kumimoji="1" lang="en-US" altLang="zh-CN" sz="2400" dirty="0">
                <a:ln w="34925">
                  <a:noFill/>
                </a:ln>
              </a:rPr>
              <a:t> as </a:t>
            </a:r>
            <a:r>
              <a:rPr kumimoji="1" lang="en-US" altLang="zh-CN" sz="2400" dirty="0" smtClean="0">
                <a:ln w="34925">
                  <a:noFill/>
                </a:ln>
              </a:rPr>
              <a:t>LR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endParaRPr kumimoji="1" lang="en-US" altLang="zh-CN" sz="2400" dirty="0" smtClean="0">
              <a:ln w="34925">
                <a:noFill/>
              </a:ln>
            </a:endParaRP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400" dirty="0" err="1" smtClean="0">
                <a:ln w="34925">
                  <a:noFill/>
                </a:ln>
              </a:rPr>
              <a:t>lr</a:t>
            </a:r>
            <a:r>
              <a:rPr kumimoji="1" lang="zh-CN" altLang="en-US" sz="2400" dirty="0" smtClean="0">
                <a:ln w="34925">
                  <a:noFill/>
                </a:ln>
              </a:rPr>
              <a:t> </a:t>
            </a:r>
            <a:r>
              <a:rPr kumimoji="1" lang="en-US" altLang="zh-CN" sz="2400" dirty="0" smtClean="0">
                <a:ln w="34925">
                  <a:noFill/>
                </a:ln>
              </a:rPr>
              <a:t>=</a:t>
            </a:r>
            <a:r>
              <a:rPr kumimoji="1" lang="zh-CN" altLang="en-US" sz="2400" dirty="0" smtClean="0">
                <a:ln w="34925">
                  <a:noFill/>
                </a:ln>
              </a:rPr>
              <a:t> </a:t>
            </a:r>
            <a:r>
              <a:rPr kumimoji="1" lang="en-US" altLang="zh-CN" sz="2400" dirty="0" smtClean="0">
                <a:ln w="34925">
                  <a:noFill/>
                </a:ln>
              </a:rPr>
              <a:t>LR()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400" dirty="0" err="1" smtClean="0">
                <a:ln w="34925">
                  <a:noFill/>
                </a:ln>
              </a:rPr>
              <a:t>lr.fit</a:t>
            </a:r>
            <a:r>
              <a:rPr kumimoji="1" lang="en-US" altLang="zh-CN" sz="2400" dirty="0" smtClean="0">
                <a:ln w="34925">
                  <a:noFill/>
                </a:ln>
              </a:rPr>
              <a:t>(</a:t>
            </a:r>
            <a:r>
              <a:rPr kumimoji="1" lang="en-US" altLang="zh-CN" sz="2400" dirty="0" err="1" smtClean="0">
                <a:ln w="34925">
                  <a:noFill/>
                </a:ln>
              </a:rPr>
              <a:t>train_data</a:t>
            </a:r>
            <a:r>
              <a:rPr kumimoji="1" lang="en-US" altLang="zh-CN" sz="2400" dirty="0" smtClean="0">
                <a:ln w="34925">
                  <a:noFill/>
                </a:ln>
              </a:rPr>
              <a:t>)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400" dirty="0" err="1" smtClean="0">
                <a:ln w="34925">
                  <a:noFill/>
                </a:ln>
              </a:rPr>
              <a:t>lr.predict</a:t>
            </a:r>
            <a:r>
              <a:rPr kumimoji="1" lang="en-US" altLang="zh-CN" sz="2400" dirty="0" smtClean="0">
                <a:ln w="34925">
                  <a:noFill/>
                </a:ln>
              </a:rPr>
              <a:t>(</a:t>
            </a:r>
            <a:r>
              <a:rPr kumimoji="1" lang="en-US" altLang="zh-CN" sz="2400" dirty="0" err="1" smtClean="0">
                <a:ln w="34925">
                  <a:noFill/>
                </a:ln>
              </a:rPr>
              <a:t>test_data</a:t>
            </a:r>
            <a:r>
              <a:rPr kumimoji="1" lang="en-US" altLang="zh-CN" sz="2400" dirty="0" smtClean="0">
                <a:ln w="34925">
                  <a:noFill/>
                </a:ln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1928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连续模型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集成学习</a:t>
            </a:r>
            <a:endParaRPr kumimoji="1" lang="zh-CN" altLang="en-US" dirty="0"/>
          </a:p>
        </p:txBody>
      </p:sp>
      <p:grpSp>
        <p:nvGrpSpPr>
          <p:cNvPr id="96" name="组 95"/>
          <p:cNvGrpSpPr/>
          <p:nvPr/>
        </p:nvGrpSpPr>
        <p:grpSpPr>
          <a:xfrm>
            <a:off x="9475538" y="4012112"/>
            <a:ext cx="2671398" cy="2278721"/>
            <a:chOff x="7724380" y="3824866"/>
            <a:chExt cx="2671398" cy="2278721"/>
          </a:xfrm>
        </p:grpSpPr>
        <p:grpSp>
          <p:nvGrpSpPr>
            <p:cNvPr id="97" name="组 96"/>
            <p:cNvGrpSpPr/>
            <p:nvPr/>
          </p:nvGrpSpPr>
          <p:grpSpPr>
            <a:xfrm>
              <a:off x="7724380" y="3890129"/>
              <a:ext cx="2671398" cy="2213458"/>
              <a:chOff x="1219128" y="3656734"/>
              <a:chExt cx="2671398" cy="2213458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1219128" y="5461041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1784533" y="546104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2349938" y="546104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2915343" y="546104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3481375" y="546104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2349938" y="3656734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105" name="直线箭头连接符 104"/>
              <p:cNvCxnSpPr/>
              <p:nvPr/>
            </p:nvCxnSpPr>
            <p:spPr>
              <a:xfrm flipV="1">
                <a:off x="1423704" y="4065885"/>
                <a:ext cx="1130810" cy="1395156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线箭头连接符 105"/>
              <p:cNvCxnSpPr/>
              <p:nvPr/>
            </p:nvCxnSpPr>
            <p:spPr>
              <a:xfrm flipV="1">
                <a:off x="1989109" y="4065885"/>
                <a:ext cx="565405" cy="1395155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线箭头连接符 106"/>
              <p:cNvCxnSpPr/>
              <p:nvPr/>
            </p:nvCxnSpPr>
            <p:spPr>
              <a:xfrm flipV="1">
                <a:off x="2554514" y="4065885"/>
                <a:ext cx="0" cy="1395155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线箭头连接符 107"/>
              <p:cNvCxnSpPr/>
              <p:nvPr/>
            </p:nvCxnSpPr>
            <p:spPr>
              <a:xfrm flipH="1" flipV="1">
                <a:off x="2554514" y="4065885"/>
                <a:ext cx="565405" cy="1395155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线箭头连接符 108"/>
              <p:cNvCxnSpPr/>
              <p:nvPr/>
            </p:nvCxnSpPr>
            <p:spPr>
              <a:xfrm flipH="1" flipV="1">
                <a:off x="2554514" y="4065885"/>
                <a:ext cx="1131437" cy="1395155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8" name="矩形 97"/>
            <p:cNvSpPr/>
            <p:nvPr/>
          </p:nvSpPr>
          <p:spPr>
            <a:xfrm>
              <a:off x="8776751" y="3824866"/>
              <a:ext cx="566031" cy="514479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b="1" dirty="0" smtClean="0"/>
            </a:p>
          </p:txBody>
        </p:sp>
      </p:grpSp>
      <p:grpSp>
        <p:nvGrpSpPr>
          <p:cNvPr id="110" name="组 109"/>
          <p:cNvGrpSpPr/>
          <p:nvPr/>
        </p:nvGrpSpPr>
        <p:grpSpPr>
          <a:xfrm>
            <a:off x="3203381" y="4012115"/>
            <a:ext cx="2671398" cy="2278721"/>
            <a:chOff x="7724380" y="3824866"/>
            <a:chExt cx="2671398" cy="2278721"/>
          </a:xfrm>
        </p:grpSpPr>
        <p:grpSp>
          <p:nvGrpSpPr>
            <p:cNvPr id="111" name="组 110"/>
            <p:cNvGrpSpPr/>
            <p:nvPr/>
          </p:nvGrpSpPr>
          <p:grpSpPr>
            <a:xfrm>
              <a:off x="7724380" y="3890129"/>
              <a:ext cx="2671398" cy="2213458"/>
              <a:chOff x="1219128" y="3656734"/>
              <a:chExt cx="2671398" cy="2213458"/>
            </a:xfrm>
          </p:grpSpPr>
          <p:sp>
            <p:nvSpPr>
              <p:cNvPr id="113" name="椭圆 112"/>
              <p:cNvSpPr/>
              <p:nvPr/>
            </p:nvSpPr>
            <p:spPr>
              <a:xfrm>
                <a:off x="1219128" y="5461041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1784533" y="546104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2349938" y="546104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2915343" y="546104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3481375" y="546104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2349938" y="3656734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119" name="直线箭头连接符 118"/>
              <p:cNvCxnSpPr/>
              <p:nvPr/>
            </p:nvCxnSpPr>
            <p:spPr>
              <a:xfrm flipV="1">
                <a:off x="1423704" y="4065885"/>
                <a:ext cx="1130810" cy="1395156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线箭头连接符 119"/>
              <p:cNvCxnSpPr/>
              <p:nvPr/>
            </p:nvCxnSpPr>
            <p:spPr>
              <a:xfrm flipV="1">
                <a:off x="1989109" y="4065885"/>
                <a:ext cx="565405" cy="1395155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线箭头连接符 120"/>
              <p:cNvCxnSpPr/>
              <p:nvPr/>
            </p:nvCxnSpPr>
            <p:spPr>
              <a:xfrm flipV="1">
                <a:off x="2554514" y="4065885"/>
                <a:ext cx="0" cy="1395155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线箭头连接符 121"/>
              <p:cNvCxnSpPr/>
              <p:nvPr/>
            </p:nvCxnSpPr>
            <p:spPr>
              <a:xfrm flipH="1" flipV="1">
                <a:off x="2554514" y="4065885"/>
                <a:ext cx="565405" cy="1395155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线箭头连接符 122"/>
              <p:cNvCxnSpPr/>
              <p:nvPr/>
            </p:nvCxnSpPr>
            <p:spPr>
              <a:xfrm flipH="1" flipV="1">
                <a:off x="2554514" y="4065885"/>
                <a:ext cx="1131437" cy="1395155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矩形 111"/>
            <p:cNvSpPr/>
            <p:nvPr/>
          </p:nvSpPr>
          <p:spPr>
            <a:xfrm>
              <a:off x="8776751" y="3824866"/>
              <a:ext cx="566031" cy="514479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b="1" dirty="0" smtClean="0"/>
            </a:p>
          </p:txBody>
        </p:sp>
      </p:grpSp>
      <p:grpSp>
        <p:nvGrpSpPr>
          <p:cNvPr id="124" name="组 123"/>
          <p:cNvGrpSpPr/>
          <p:nvPr/>
        </p:nvGrpSpPr>
        <p:grpSpPr>
          <a:xfrm>
            <a:off x="6339616" y="4012113"/>
            <a:ext cx="2671398" cy="2278721"/>
            <a:chOff x="7724380" y="3824866"/>
            <a:chExt cx="2671398" cy="2278721"/>
          </a:xfrm>
        </p:grpSpPr>
        <p:grpSp>
          <p:nvGrpSpPr>
            <p:cNvPr id="125" name="组 124"/>
            <p:cNvGrpSpPr/>
            <p:nvPr/>
          </p:nvGrpSpPr>
          <p:grpSpPr>
            <a:xfrm>
              <a:off x="7724380" y="3890129"/>
              <a:ext cx="2671398" cy="2213458"/>
              <a:chOff x="1219128" y="3656734"/>
              <a:chExt cx="2671398" cy="2213458"/>
            </a:xfrm>
          </p:grpSpPr>
          <p:sp>
            <p:nvSpPr>
              <p:cNvPr id="127" name="椭圆 126"/>
              <p:cNvSpPr/>
              <p:nvPr/>
            </p:nvSpPr>
            <p:spPr>
              <a:xfrm>
                <a:off x="1219128" y="5461041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1784533" y="546104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2349938" y="546104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2915343" y="546104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3481375" y="5461040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2349938" y="3656734"/>
                <a:ext cx="409151" cy="40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133" name="直线箭头连接符 132"/>
              <p:cNvCxnSpPr/>
              <p:nvPr/>
            </p:nvCxnSpPr>
            <p:spPr>
              <a:xfrm flipV="1">
                <a:off x="1423704" y="4065885"/>
                <a:ext cx="1130810" cy="1395156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线箭头连接符 133"/>
              <p:cNvCxnSpPr/>
              <p:nvPr/>
            </p:nvCxnSpPr>
            <p:spPr>
              <a:xfrm flipV="1">
                <a:off x="1989109" y="4065885"/>
                <a:ext cx="565405" cy="1395155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线箭头连接符 134"/>
              <p:cNvCxnSpPr/>
              <p:nvPr/>
            </p:nvCxnSpPr>
            <p:spPr>
              <a:xfrm flipV="1">
                <a:off x="2554514" y="4065885"/>
                <a:ext cx="0" cy="1395155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线箭头连接符 135"/>
              <p:cNvCxnSpPr/>
              <p:nvPr/>
            </p:nvCxnSpPr>
            <p:spPr>
              <a:xfrm flipH="1" flipV="1">
                <a:off x="2554514" y="4065885"/>
                <a:ext cx="565405" cy="1395155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线箭头连接符 136"/>
              <p:cNvCxnSpPr/>
              <p:nvPr/>
            </p:nvCxnSpPr>
            <p:spPr>
              <a:xfrm flipH="1" flipV="1">
                <a:off x="2554514" y="4065885"/>
                <a:ext cx="1131437" cy="1395155"/>
              </a:xfrm>
              <a:prstGeom prst="straightConnector1">
                <a:avLst/>
              </a:prstGeom>
              <a:ln w="508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6" name="矩形 125"/>
            <p:cNvSpPr/>
            <p:nvPr/>
          </p:nvSpPr>
          <p:spPr>
            <a:xfrm>
              <a:off x="8776751" y="3824866"/>
              <a:ext cx="566031" cy="514479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b="1" dirty="0" smtClean="0"/>
            </a:p>
          </p:txBody>
        </p:sp>
      </p:grpSp>
      <p:cxnSp>
        <p:nvCxnSpPr>
          <p:cNvPr id="138" name="直线箭头连接符 137"/>
          <p:cNvCxnSpPr>
            <a:stCxn id="112" idx="0"/>
            <a:endCxn id="141" idx="2"/>
          </p:cNvCxnSpPr>
          <p:nvPr/>
        </p:nvCxnSpPr>
        <p:spPr>
          <a:xfrm flipV="1">
            <a:off x="4538768" y="2204070"/>
            <a:ext cx="3136235" cy="1808045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椭圆 139"/>
          <p:cNvSpPr/>
          <p:nvPr/>
        </p:nvSpPr>
        <p:spPr>
          <a:xfrm>
            <a:off x="7470426" y="1754854"/>
            <a:ext cx="409151" cy="4091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7391987" y="1689591"/>
            <a:ext cx="566031" cy="514479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b="1" dirty="0" smtClean="0"/>
          </a:p>
        </p:txBody>
      </p:sp>
      <p:cxnSp>
        <p:nvCxnSpPr>
          <p:cNvPr id="143" name="直线箭头连接符 142"/>
          <p:cNvCxnSpPr>
            <a:stCxn id="126" idx="0"/>
            <a:endCxn id="141" idx="2"/>
          </p:cNvCxnSpPr>
          <p:nvPr/>
        </p:nvCxnSpPr>
        <p:spPr>
          <a:xfrm flipV="1">
            <a:off x="7675003" y="2204070"/>
            <a:ext cx="0" cy="1808043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线箭头连接符 145"/>
          <p:cNvCxnSpPr>
            <a:stCxn id="98" idx="0"/>
            <a:endCxn id="141" idx="2"/>
          </p:cNvCxnSpPr>
          <p:nvPr/>
        </p:nvCxnSpPr>
        <p:spPr>
          <a:xfrm flipH="1" flipV="1">
            <a:off x="7675003" y="2204070"/>
            <a:ext cx="3135922" cy="1808042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6" name="矩形 155"/>
              <p:cNvSpPr/>
              <p:nvPr/>
            </p:nvSpPr>
            <p:spPr>
              <a:xfrm>
                <a:off x="135029" y="1630065"/>
                <a:ext cx="4608313" cy="12925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zh-CN" sz="3600" i="1" smtClean="0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</m:ctrlPr>
                        </m:sSubPr>
                        <m:e>
                          <m:r>
                            <a:rPr kumimoji="1" lang="en-US" altLang="zh-CN" sz="3600" b="0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𝑧</m:t>
                          </m:r>
                        </m:e>
                        <m:sub>
                          <m:r>
                            <a:rPr kumimoji="1" lang="en-US" altLang="zh-CN" sz="3600" b="0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𝑗</m:t>
                          </m:r>
                        </m:sub>
                      </m:sSub>
                      <m:r>
                        <a:rPr kumimoji="1" lang="en-US" altLang="zh-CN" sz="3600" b="0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=</m:t>
                      </m:r>
                      <m:r>
                        <a:rPr kumimoji="1" lang="en-US" altLang="zh-CN" sz="3600" b="0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𝑠𝑖𝑔𝑚𝑜𝑖𝑑</m:t>
                      </m:r>
                      <m:d>
                        <m:dPr>
                          <m:ctrlPr>
                            <a:rPr kumimoji="1" lang="is-IS" altLang="zh-CN" sz="3600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</m:ctrlPr>
                        </m:dPr>
                        <m:e>
                          <m:r>
                            <a:rPr kumimoji="1" lang="el-GR" altLang="zh-CN" sz="3600" b="0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𝛴</m:t>
                          </m:r>
                          <m:sSub>
                            <m:sSubPr>
                              <m:ctrlPr>
                                <a:rPr kumimoji="1" lang="en-US" altLang="zh-CN" sz="3600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Times New Roman" charset="0"/>
                                  <a:cs typeface="Times New Roman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CN" sz="3600" b="0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Times New Roman" charset="0"/>
                                  <a:cs typeface="Times New Roman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kumimoji="1" lang="en-US" altLang="zh-CN" sz="3600" b="0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Times New Roman" charset="0"/>
                                  <a:cs typeface="Times New Roman" charset="0"/>
                                </a:rPr>
                                <m:t>𝑖𝑗</m:t>
                              </m:r>
                            </m:sub>
                          </m:sSub>
                          <m:sSub>
                            <m:sSubPr>
                              <m:ctrlPr>
                                <a:rPr kumimoji="1" lang="en-US" altLang="zh-CN" sz="3600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Times New Roman" charset="0"/>
                                  <a:cs typeface="Times New Roman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CN" sz="3600" b="0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Times New Roman" charset="0"/>
                                  <a:cs typeface="Times New Roman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kumimoji="1" lang="en-US" altLang="zh-CN" sz="3600" b="0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Times New Roman" charset="0"/>
                                  <a:cs typeface="Times New Roman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altLang="zh-CN" sz="3600" i="1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CN" sz="3600" b="0" i="1" smtClean="0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𝑦</m:t>
                      </m:r>
                      <m:r>
                        <a:rPr kumimoji="1" lang="en-US" altLang="zh-CN" sz="3600" b="0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=</m:t>
                      </m:r>
                      <m:r>
                        <a:rPr kumimoji="1" lang="en-US" altLang="zh-CN" sz="3600" b="0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𝑠𝑖𝑔𝑚𝑜𝑖𝑑</m:t>
                      </m:r>
                      <m:d>
                        <m:dPr>
                          <m:ctrlPr>
                            <a:rPr kumimoji="1" lang="is-IS" altLang="zh-CN" sz="3600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</m:ctrlPr>
                        </m:dPr>
                        <m:e>
                          <m:r>
                            <a:rPr kumimoji="1" lang="el-GR" altLang="zh-CN" sz="3600" b="0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𝛴</m:t>
                          </m:r>
                          <m:sSub>
                            <m:sSubPr>
                              <m:ctrlPr>
                                <a:rPr kumimoji="1" lang="en-US" altLang="zh-CN" sz="3600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Times New Roman" charset="0"/>
                                  <a:cs typeface="Times New Roman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CN" sz="3600" b="0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Times New Roman" charset="0"/>
                                  <a:cs typeface="Times New Roman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kumimoji="1" lang="en-US" altLang="zh-CN" sz="3600" b="0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Times New Roman" charset="0"/>
                                  <a:cs typeface="Times New Roman" charset="0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kumimoji="1" lang="en-US" altLang="zh-CN" sz="3600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Times New Roman" charset="0"/>
                                  <a:cs typeface="Times New Roman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CN" sz="3600" b="0" i="1" smtClean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Times New Roman" charset="0"/>
                                  <a:cs typeface="Times New Roman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kumimoji="1" lang="en-US" altLang="zh-CN" sz="3600" b="0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Times New Roman" charset="0"/>
                                  <a:cs typeface="Times New Roman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CN" altLang="en-US" sz="3600" i="1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56" name="矩形 1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029" y="1630065"/>
                <a:ext cx="4608313" cy="1292533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" name="文本占位符 2"/>
          <p:cNvSpPr txBox="1">
            <a:spLocks/>
          </p:cNvSpPr>
          <p:nvPr/>
        </p:nvSpPr>
        <p:spPr>
          <a:xfrm>
            <a:off x="256294" y="3401753"/>
            <a:ext cx="2414790" cy="1351244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4000" dirty="0" smtClean="0"/>
              <a:t>逐级学习</a:t>
            </a:r>
            <a:endParaRPr kumimoji="1" lang="en-US" altLang="zh-CN" sz="4000" dirty="0" smtClean="0"/>
          </a:p>
          <a:p>
            <a:r>
              <a:rPr kumimoji="1" lang="zh-CN" altLang="en-US" sz="4000" dirty="0" smtClean="0"/>
              <a:t>组合结果</a:t>
            </a:r>
            <a:endParaRPr kumimoji="1"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87056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 animBg="1"/>
      <p:bldP spid="141" grpId="0" animBg="1"/>
      <p:bldP spid="156" grpId="0"/>
      <p:bldP spid="1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连续模型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学习策略</a:t>
            </a:r>
            <a:endParaRPr kumimoji="1" lang="en-US" altLang="zh-CN" dirty="0" smtClean="0"/>
          </a:p>
        </p:txBody>
      </p:sp>
      <p:sp>
        <p:nvSpPr>
          <p:cNvPr id="6" name="文本占位符 2"/>
          <p:cNvSpPr txBox="1">
            <a:spLocks/>
          </p:cNvSpPr>
          <p:nvPr/>
        </p:nvSpPr>
        <p:spPr>
          <a:xfrm>
            <a:off x="711627" y="1485899"/>
            <a:ext cx="4683632" cy="2400146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kumimoji="1" lang="zh-CN" altLang="en-US" sz="3200" dirty="0" smtClean="0"/>
              <a:t>集成学习</a:t>
            </a:r>
            <a:r>
              <a:rPr kumimoji="1" lang="en-US" altLang="zh-CN" sz="3200" dirty="0" smtClean="0"/>
              <a:t>(boosting)</a:t>
            </a:r>
            <a:r>
              <a:rPr kumimoji="1" lang="zh-CN" altLang="en-US" sz="3200" dirty="0" smtClean="0"/>
              <a:t>是一种学习策略，不是单一的模型。</a:t>
            </a:r>
            <a:endParaRPr kumimoji="1" lang="en-US" altLang="zh-CN" sz="3200" dirty="0" smtClean="0"/>
          </a:p>
        </p:txBody>
      </p:sp>
      <p:sp>
        <p:nvSpPr>
          <p:cNvPr id="7" name="文本占位符 2"/>
          <p:cNvSpPr txBox="1">
            <a:spLocks/>
          </p:cNvSpPr>
          <p:nvPr/>
        </p:nvSpPr>
        <p:spPr>
          <a:xfrm>
            <a:off x="6972300" y="1534806"/>
            <a:ext cx="4212771" cy="2367644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kumimoji="1" lang="zh-CN" altLang="en-US" sz="3200" dirty="0" smtClean="0"/>
              <a:t>弱分类器还可以是</a:t>
            </a:r>
            <a:r>
              <a:rPr kumimoji="1" lang="en-US" altLang="zh-CN" sz="3200" dirty="0" smtClean="0"/>
              <a:t>SVM</a:t>
            </a:r>
            <a:r>
              <a:rPr kumimoji="1" lang="zh-CN" altLang="en-US" sz="3200" dirty="0" smtClean="0"/>
              <a:t>、朴素贝叶斯、树模型等等。</a:t>
            </a:r>
            <a:endParaRPr kumimoji="1" lang="en-US" altLang="zh-CN" sz="3200" dirty="0" smtClean="0"/>
          </a:p>
        </p:txBody>
      </p:sp>
      <p:sp>
        <p:nvSpPr>
          <p:cNvPr id="8" name="文本占位符 2"/>
          <p:cNvSpPr txBox="1">
            <a:spLocks/>
          </p:cNvSpPr>
          <p:nvPr/>
        </p:nvSpPr>
        <p:spPr>
          <a:xfrm>
            <a:off x="711627" y="3886045"/>
            <a:ext cx="10895212" cy="2367644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kumimoji="1" lang="zh-CN" altLang="en-US" sz="3200" dirty="0" smtClean="0"/>
              <a:t>集成学习的思想就是“三个臭皮匠，顶一个诸葛亮”，几乎在每年的</a:t>
            </a:r>
            <a:r>
              <a:rPr kumimoji="1" lang="en-US" altLang="zh-CN" sz="3200" dirty="0" err="1" smtClean="0"/>
              <a:t>Kaggle</a:t>
            </a:r>
            <a:r>
              <a:rPr kumimoji="1" lang="zh-CN" altLang="en-US" sz="3200" dirty="0" smtClean="0"/>
              <a:t>竞赛中，名列前茅的选手都用到了集成学习。（</a:t>
            </a:r>
            <a:r>
              <a:rPr kumimoji="1" lang="en-US" altLang="zh-CN" sz="3200" dirty="0" err="1" smtClean="0"/>
              <a:t>xgboost</a:t>
            </a:r>
            <a:r>
              <a:rPr kumimoji="1" lang="zh-CN" altLang="en-US" sz="3200" dirty="0" smtClean="0"/>
              <a:t>）</a:t>
            </a:r>
            <a:endParaRPr kumimoji="1" lang="en-US" altLang="zh-CN" sz="3200" dirty="0" smtClean="0"/>
          </a:p>
        </p:txBody>
      </p:sp>
    </p:spTree>
    <p:extLst>
      <p:ext uri="{BB962C8B-B14F-4D97-AF65-F5344CB8AC3E}">
        <p14:creationId xmlns:p14="http://schemas.microsoft.com/office/powerpoint/2010/main" val="67406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连续模型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一览众山小</a:t>
            </a:r>
            <a:endParaRPr kumimoji="1" lang="zh-CN" altLang="en-US" dirty="0"/>
          </a:p>
        </p:txBody>
      </p:sp>
      <p:grpSp>
        <p:nvGrpSpPr>
          <p:cNvPr id="4" name="组 3"/>
          <p:cNvGrpSpPr/>
          <p:nvPr/>
        </p:nvGrpSpPr>
        <p:grpSpPr>
          <a:xfrm>
            <a:off x="1300334" y="1873820"/>
            <a:ext cx="4404574" cy="4053130"/>
            <a:chOff x="1300334" y="1873820"/>
            <a:chExt cx="4404574" cy="4053130"/>
          </a:xfrm>
        </p:grpSpPr>
        <p:sp>
          <p:nvSpPr>
            <p:cNvPr id="44" name="椭圆 43"/>
            <p:cNvSpPr/>
            <p:nvPr/>
          </p:nvSpPr>
          <p:spPr>
            <a:xfrm>
              <a:off x="1300334" y="5517799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299190" y="5517799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3298046" y="5517799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296901" y="5517799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5295757" y="5517799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579604" y="3572927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50" name="直线箭头连接符 49"/>
            <p:cNvCxnSpPr>
              <a:stCxn id="44" idx="0"/>
              <a:endCxn id="49" idx="4"/>
            </p:cNvCxnSpPr>
            <p:nvPr/>
          </p:nvCxnSpPr>
          <p:spPr>
            <a:xfrm flipV="1">
              <a:off x="1504910" y="3982078"/>
              <a:ext cx="3279270" cy="153572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箭头连接符 50"/>
            <p:cNvCxnSpPr>
              <a:stCxn id="45" idx="0"/>
              <a:endCxn id="49" idx="4"/>
            </p:cNvCxnSpPr>
            <p:nvPr/>
          </p:nvCxnSpPr>
          <p:spPr>
            <a:xfrm flipV="1">
              <a:off x="2503766" y="3982078"/>
              <a:ext cx="2280414" cy="153572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线箭头连接符 51"/>
            <p:cNvCxnSpPr>
              <a:stCxn id="46" idx="0"/>
              <a:endCxn id="49" idx="4"/>
            </p:cNvCxnSpPr>
            <p:nvPr/>
          </p:nvCxnSpPr>
          <p:spPr>
            <a:xfrm flipV="1">
              <a:off x="3502622" y="3982078"/>
              <a:ext cx="1281558" cy="153572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线箭头连接符 52"/>
            <p:cNvCxnSpPr>
              <a:stCxn id="47" idx="0"/>
              <a:endCxn id="49" idx="4"/>
            </p:cNvCxnSpPr>
            <p:nvPr/>
          </p:nvCxnSpPr>
          <p:spPr>
            <a:xfrm flipV="1">
              <a:off x="4501477" y="3982078"/>
              <a:ext cx="282703" cy="153572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线箭头连接符 53"/>
            <p:cNvCxnSpPr>
              <a:stCxn id="48" idx="0"/>
              <a:endCxn id="49" idx="4"/>
            </p:cNvCxnSpPr>
            <p:nvPr/>
          </p:nvCxnSpPr>
          <p:spPr>
            <a:xfrm flipH="1" flipV="1">
              <a:off x="4784180" y="3982078"/>
              <a:ext cx="716153" cy="153572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2016488" y="3572927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21" name="直线箭头连接符 20"/>
            <p:cNvCxnSpPr>
              <a:stCxn id="44" idx="0"/>
              <a:endCxn id="20" idx="4"/>
            </p:cNvCxnSpPr>
            <p:nvPr/>
          </p:nvCxnSpPr>
          <p:spPr>
            <a:xfrm flipV="1">
              <a:off x="1504910" y="3982078"/>
              <a:ext cx="716154" cy="153572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箭头连接符 21"/>
            <p:cNvCxnSpPr>
              <a:stCxn id="45" idx="0"/>
              <a:endCxn id="20" idx="4"/>
            </p:cNvCxnSpPr>
            <p:nvPr/>
          </p:nvCxnSpPr>
          <p:spPr>
            <a:xfrm flipH="1" flipV="1">
              <a:off x="2221064" y="3982078"/>
              <a:ext cx="282702" cy="153572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线箭头连接符 22"/>
            <p:cNvCxnSpPr>
              <a:stCxn id="46" idx="0"/>
              <a:endCxn id="20" idx="4"/>
            </p:cNvCxnSpPr>
            <p:nvPr/>
          </p:nvCxnSpPr>
          <p:spPr>
            <a:xfrm flipH="1" flipV="1">
              <a:off x="2221064" y="3982078"/>
              <a:ext cx="1281558" cy="153572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箭头连接符 23"/>
            <p:cNvCxnSpPr>
              <a:stCxn id="47" idx="0"/>
              <a:endCxn id="20" idx="4"/>
            </p:cNvCxnSpPr>
            <p:nvPr/>
          </p:nvCxnSpPr>
          <p:spPr>
            <a:xfrm flipH="1" flipV="1">
              <a:off x="2221064" y="3982078"/>
              <a:ext cx="2280413" cy="153572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线箭头连接符 24"/>
            <p:cNvCxnSpPr>
              <a:stCxn id="48" idx="0"/>
              <a:endCxn id="20" idx="4"/>
            </p:cNvCxnSpPr>
            <p:nvPr/>
          </p:nvCxnSpPr>
          <p:spPr>
            <a:xfrm flipH="1" flipV="1">
              <a:off x="2221064" y="3982078"/>
              <a:ext cx="3279269" cy="153572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3298046" y="3572928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2" name="直线箭头连接符 41"/>
            <p:cNvCxnSpPr>
              <a:stCxn id="44" idx="0"/>
              <a:endCxn id="41" idx="4"/>
            </p:cNvCxnSpPr>
            <p:nvPr/>
          </p:nvCxnSpPr>
          <p:spPr>
            <a:xfrm flipV="1">
              <a:off x="1504910" y="3982079"/>
              <a:ext cx="1997712" cy="153572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线箭头连接符 42"/>
            <p:cNvCxnSpPr>
              <a:stCxn id="45" idx="0"/>
              <a:endCxn id="41" idx="4"/>
            </p:cNvCxnSpPr>
            <p:nvPr/>
          </p:nvCxnSpPr>
          <p:spPr>
            <a:xfrm flipV="1">
              <a:off x="2503766" y="3982079"/>
              <a:ext cx="998856" cy="153572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箭头连接符 54"/>
            <p:cNvCxnSpPr>
              <a:stCxn id="47" idx="0"/>
              <a:endCxn id="41" idx="4"/>
            </p:cNvCxnSpPr>
            <p:nvPr/>
          </p:nvCxnSpPr>
          <p:spPr>
            <a:xfrm flipH="1" flipV="1">
              <a:off x="3502622" y="3982079"/>
              <a:ext cx="998855" cy="153572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线箭头连接符 55"/>
            <p:cNvCxnSpPr>
              <a:stCxn id="46" idx="0"/>
              <a:endCxn id="41" idx="4"/>
            </p:cNvCxnSpPr>
            <p:nvPr/>
          </p:nvCxnSpPr>
          <p:spPr>
            <a:xfrm flipV="1">
              <a:off x="3502622" y="3982079"/>
              <a:ext cx="0" cy="153572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线箭头连接符 56"/>
            <p:cNvCxnSpPr>
              <a:stCxn id="48" idx="0"/>
              <a:endCxn id="41" idx="4"/>
            </p:cNvCxnSpPr>
            <p:nvPr/>
          </p:nvCxnSpPr>
          <p:spPr>
            <a:xfrm flipH="1" flipV="1">
              <a:off x="3502622" y="3982079"/>
              <a:ext cx="1997711" cy="153572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椭圆 87"/>
            <p:cNvSpPr/>
            <p:nvPr/>
          </p:nvSpPr>
          <p:spPr>
            <a:xfrm>
              <a:off x="3303487" y="1926483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19" name="直线箭头连接符 118"/>
            <p:cNvCxnSpPr>
              <a:stCxn id="20" idx="0"/>
              <a:endCxn id="88" idx="4"/>
            </p:cNvCxnSpPr>
            <p:nvPr/>
          </p:nvCxnSpPr>
          <p:spPr>
            <a:xfrm flipV="1">
              <a:off x="2221064" y="2335634"/>
              <a:ext cx="1286999" cy="1237293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线箭头连接符 121"/>
            <p:cNvCxnSpPr>
              <a:stCxn id="41" idx="0"/>
              <a:endCxn id="88" idx="4"/>
            </p:cNvCxnSpPr>
            <p:nvPr/>
          </p:nvCxnSpPr>
          <p:spPr>
            <a:xfrm flipV="1">
              <a:off x="3502622" y="2335634"/>
              <a:ext cx="5441" cy="123729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线箭头连接符 124"/>
            <p:cNvCxnSpPr>
              <a:stCxn id="49" idx="0"/>
              <a:endCxn id="88" idx="4"/>
            </p:cNvCxnSpPr>
            <p:nvPr/>
          </p:nvCxnSpPr>
          <p:spPr>
            <a:xfrm flipH="1" flipV="1">
              <a:off x="3508063" y="2335634"/>
              <a:ext cx="1276117" cy="1237293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矩形 127"/>
            <p:cNvSpPr/>
            <p:nvPr/>
          </p:nvSpPr>
          <p:spPr>
            <a:xfrm>
              <a:off x="1579443" y="3520263"/>
              <a:ext cx="3846360" cy="514479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b="1" dirty="0" smtClean="0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3219605" y="1873820"/>
              <a:ext cx="566031" cy="514479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b="1" dirty="0" smtClean="0"/>
            </a:p>
          </p:txBody>
        </p:sp>
      </p:grpSp>
      <p:sp>
        <p:nvSpPr>
          <p:cNvPr id="133" name="文本占位符 2"/>
          <p:cNvSpPr txBox="1">
            <a:spLocks/>
          </p:cNvSpPr>
          <p:nvPr/>
        </p:nvSpPr>
        <p:spPr>
          <a:xfrm>
            <a:off x="6707361" y="1926483"/>
            <a:ext cx="4433637" cy="1685596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 smtClean="0"/>
              <a:t>组合模型本质上是一个贪心解，为何不重新优化求最优解</a:t>
            </a:r>
            <a:r>
              <a:rPr kumimoji="1" lang="zh-CN" altLang="en-US" dirty="0"/>
              <a:t>？</a:t>
            </a:r>
          </a:p>
        </p:txBody>
      </p:sp>
      <p:sp>
        <p:nvSpPr>
          <p:cNvPr id="136" name="文本占位符 2"/>
          <p:cNvSpPr txBox="1">
            <a:spLocks/>
          </p:cNvSpPr>
          <p:nvPr/>
        </p:nvSpPr>
        <p:spPr>
          <a:xfrm>
            <a:off x="6707361" y="4220792"/>
            <a:ext cx="4433637" cy="1685596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 smtClean="0"/>
              <a:t>能不能把组合模型</a:t>
            </a:r>
            <a:r>
              <a:rPr kumimoji="1" lang="zh-CN" altLang="en-US" smtClean="0"/>
              <a:t>当作初始模型，“</a:t>
            </a:r>
            <a:r>
              <a:rPr kumimoji="1" lang="zh-CN" altLang="en-US" dirty="0" smtClean="0"/>
              <a:t>组合的组合”再组合？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151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588912" y="1242037"/>
            <a:ext cx="8534756" cy="4358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20000"/>
              </a:lnSpc>
              <a:buFont typeface="Wingdings" charset="2"/>
              <a:buChar char="Ø"/>
            </a:pPr>
            <a:r>
              <a:rPr kumimoji="1" lang="zh-CN" altLang="en-US" sz="3300" dirty="0" smtClean="0">
                <a:solidFill>
                  <a:srgbClr val="00B050"/>
                </a:solidFill>
                <a:latin typeface="SimHei" charset="-122"/>
                <a:ea typeface="SimHei" charset="-122"/>
                <a:cs typeface="SimHei" charset="-122"/>
              </a:rPr>
              <a:t>离散模型</a:t>
            </a:r>
            <a:r>
              <a:rPr kumimoji="1" lang="zh-CN" altLang="en-US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：朴素贝叶斯、</a:t>
            </a:r>
            <a:r>
              <a:rPr kumimoji="1" lang="en-US" altLang="zh-CN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HMM</a:t>
            </a:r>
            <a:r>
              <a:rPr kumimoji="1" lang="zh-CN" altLang="en-US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、</a:t>
            </a:r>
            <a:r>
              <a:rPr kumimoji="1" lang="en-US" altLang="zh-CN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...</a:t>
            </a:r>
          </a:p>
          <a:p>
            <a:pPr marL="571500" indent="-571500">
              <a:lnSpc>
                <a:spcPct val="120000"/>
              </a:lnSpc>
              <a:buFont typeface="Wingdings" charset="2"/>
              <a:buChar char="Ø"/>
            </a:pPr>
            <a:r>
              <a:rPr kumimoji="1" lang="zh-CN" altLang="en-US" sz="3300" dirty="0" smtClean="0">
                <a:solidFill>
                  <a:srgbClr val="00B050"/>
                </a:solidFill>
                <a:latin typeface="SimHei" charset="-122"/>
                <a:ea typeface="SimHei" charset="-122"/>
                <a:cs typeface="SimHei" charset="-122"/>
              </a:rPr>
              <a:t>连续模型</a:t>
            </a:r>
            <a:r>
              <a:rPr kumimoji="1" lang="zh-CN" altLang="en-US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：逻辑回归、深度学习、</a:t>
            </a:r>
            <a:r>
              <a:rPr kumimoji="1" lang="en-US" altLang="zh-CN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...</a:t>
            </a:r>
          </a:p>
          <a:p>
            <a:pPr marL="571500" indent="-571500">
              <a:lnSpc>
                <a:spcPct val="120000"/>
              </a:lnSpc>
              <a:buFont typeface="Wingdings" charset="2"/>
              <a:buChar char="Ø"/>
            </a:pPr>
            <a:r>
              <a:rPr kumimoji="1" lang="zh-CN" altLang="en-US" sz="3300" dirty="0" smtClean="0">
                <a:solidFill>
                  <a:srgbClr val="00B050"/>
                </a:solidFill>
                <a:latin typeface="SimHei" charset="-122"/>
                <a:ea typeface="SimHei" charset="-122"/>
                <a:cs typeface="SimHei" charset="-122"/>
              </a:rPr>
              <a:t>矩阵分解</a:t>
            </a:r>
            <a:r>
              <a:rPr kumimoji="1" lang="zh-CN" altLang="en-US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：</a:t>
            </a:r>
            <a:r>
              <a:rPr kumimoji="1" lang="en-US" altLang="zh-CN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SVD</a:t>
            </a:r>
            <a:r>
              <a:rPr kumimoji="1" lang="zh-CN" altLang="en-US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、推荐系统、</a:t>
            </a:r>
            <a:r>
              <a:rPr kumimoji="1" lang="en-US" altLang="zh-CN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...</a:t>
            </a:r>
            <a:endParaRPr kumimoji="1" lang="en-US" altLang="zh-CN" sz="3300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marL="571500" indent="-571500">
              <a:lnSpc>
                <a:spcPct val="120000"/>
              </a:lnSpc>
              <a:buFont typeface="Wingdings" charset="2"/>
              <a:buChar char="Ø"/>
            </a:pPr>
            <a:r>
              <a:rPr kumimoji="1" lang="zh-CN" altLang="en-US" sz="3300" dirty="0" smtClean="0">
                <a:solidFill>
                  <a:srgbClr val="00B050"/>
                </a:solidFill>
                <a:latin typeface="SimHei" charset="-122"/>
                <a:ea typeface="SimHei" charset="-122"/>
                <a:cs typeface="SimHei" charset="-122"/>
              </a:rPr>
              <a:t>爬虫简介</a:t>
            </a:r>
            <a:r>
              <a:rPr kumimoji="1" lang="zh-CN" altLang="en-US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：</a:t>
            </a:r>
            <a:r>
              <a:rPr kumimoji="1" lang="en-US" altLang="zh-CN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HTML</a:t>
            </a:r>
            <a:r>
              <a:rPr kumimoji="1" lang="zh-CN" altLang="en-US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、正则表达式、</a:t>
            </a:r>
            <a:r>
              <a:rPr kumimoji="1" lang="en-US" altLang="zh-CN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...</a:t>
            </a:r>
          </a:p>
          <a:p>
            <a:pPr marL="571500" indent="-571500">
              <a:lnSpc>
                <a:spcPct val="120000"/>
              </a:lnSpc>
              <a:buFont typeface="Wingdings" charset="2"/>
              <a:buChar char="Ø"/>
            </a:pPr>
            <a:r>
              <a:rPr kumimoji="1" lang="zh-CN" altLang="en-US" sz="3300" dirty="0" smtClean="0">
                <a:solidFill>
                  <a:srgbClr val="00B050"/>
                </a:solidFill>
                <a:latin typeface="SimHei" charset="-122"/>
                <a:ea typeface="SimHei" charset="-122"/>
                <a:cs typeface="SimHei" charset="-122"/>
              </a:rPr>
              <a:t>卷积网络</a:t>
            </a:r>
            <a:r>
              <a:rPr kumimoji="1" lang="zh-CN" altLang="en-US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：图像处理、物体识别</a:t>
            </a:r>
            <a:endParaRPr kumimoji="1" lang="en-US" altLang="zh-CN" sz="3300" dirty="0" smtClean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marL="571500" indent="-571500">
              <a:lnSpc>
                <a:spcPct val="120000"/>
              </a:lnSpc>
              <a:buFont typeface="Wingdings" charset="2"/>
              <a:buChar char="Ø"/>
            </a:pPr>
            <a:r>
              <a:rPr kumimoji="1" lang="zh-CN" altLang="en-US" sz="3300" dirty="0" smtClean="0">
                <a:solidFill>
                  <a:srgbClr val="00B050"/>
                </a:solidFill>
                <a:latin typeface="SimHei" charset="-122"/>
                <a:ea typeface="SimHei" charset="-122"/>
                <a:cs typeface="SimHei" charset="-122"/>
              </a:rPr>
              <a:t>自然语言</a:t>
            </a:r>
            <a:r>
              <a:rPr kumimoji="1" lang="zh-CN" altLang="en-US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：词向量思想</a:t>
            </a:r>
            <a:endParaRPr kumimoji="1" lang="en-US" altLang="zh-CN" sz="3300" dirty="0" smtClean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marL="571500" indent="-571500">
              <a:lnSpc>
                <a:spcPct val="120000"/>
              </a:lnSpc>
              <a:buFont typeface="Wingdings" charset="2"/>
              <a:buChar char="Ø"/>
            </a:pPr>
            <a:r>
              <a:rPr kumimoji="1" lang="zh-CN" altLang="en-US" sz="3300" dirty="0" smtClean="0">
                <a:solidFill>
                  <a:srgbClr val="00B050"/>
                </a:solidFill>
                <a:latin typeface="SimHei" charset="-122"/>
                <a:ea typeface="SimHei" charset="-122"/>
                <a:cs typeface="SimHei" charset="-122"/>
              </a:rPr>
              <a:t>时间序列</a:t>
            </a:r>
            <a:r>
              <a:rPr kumimoji="1" lang="zh-CN" altLang="en-US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：</a:t>
            </a:r>
            <a:r>
              <a:rPr kumimoji="1" lang="en-US" altLang="zh-CN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LSTM</a:t>
            </a:r>
            <a:r>
              <a:rPr kumimoji="1" lang="zh-CN" altLang="en-US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、</a:t>
            </a:r>
            <a:r>
              <a:rPr kumimoji="1" lang="en-US" altLang="zh-CN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Seq2Seq</a:t>
            </a:r>
            <a:r>
              <a:rPr kumimoji="1" lang="zh-CN" altLang="en-US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、</a:t>
            </a:r>
            <a:r>
              <a:rPr kumimoji="1" lang="en-US" altLang="zh-CN" sz="33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...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34174" y="1977668"/>
            <a:ext cx="30280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6000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目录</a:t>
            </a:r>
            <a:endParaRPr kumimoji="1" lang="zh-CN" altLang="en-US" sz="6000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685800" y="1048871"/>
            <a:ext cx="10941423" cy="4744448"/>
            <a:chOff x="685800" y="1048871"/>
            <a:chExt cx="10941423" cy="4744448"/>
          </a:xfrm>
        </p:grpSpPr>
        <p:sp>
          <p:nvSpPr>
            <p:cNvPr id="4" name="矩形 3"/>
            <p:cNvSpPr/>
            <p:nvPr/>
          </p:nvSpPr>
          <p:spPr>
            <a:xfrm>
              <a:off x="685800" y="1048871"/>
              <a:ext cx="10941423" cy="4719917"/>
            </a:xfrm>
            <a:prstGeom prst="rect">
              <a:avLst/>
            </a:prstGeom>
            <a:noFill/>
            <a:ln w="508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cxnSp>
          <p:nvCxnSpPr>
            <p:cNvPr id="9" name="直线连接符 8"/>
            <p:cNvCxnSpPr/>
            <p:nvPr/>
          </p:nvCxnSpPr>
          <p:spPr>
            <a:xfrm>
              <a:off x="2085356" y="1048871"/>
              <a:ext cx="0" cy="4744448"/>
            </a:xfrm>
            <a:prstGeom prst="line">
              <a:avLst/>
            </a:prstGeom>
            <a:ln w="508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1963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连续模型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神经</a:t>
            </a:r>
            <a:r>
              <a:rPr kumimoji="1" lang="zh-CN" altLang="en-US" dirty="0"/>
              <a:t>网络</a:t>
            </a:r>
          </a:p>
        </p:txBody>
      </p:sp>
      <p:sp>
        <p:nvSpPr>
          <p:cNvPr id="133" name="文本占位符 2"/>
          <p:cNvSpPr txBox="1">
            <a:spLocks/>
          </p:cNvSpPr>
          <p:nvPr/>
        </p:nvSpPr>
        <p:spPr>
          <a:xfrm>
            <a:off x="6408583" y="1854531"/>
            <a:ext cx="5347988" cy="712203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4400" dirty="0" smtClean="0"/>
              <a:t>多层神经网络</a:t>
            </a:r>
            <a:r>
              <a:rPr kumimoji="1" lang="en-US" altLang="zh-CN" sz="4400" dirty="0" smtClean="0"/>
              <a:t>(MLP)</a:t>
            </a:r>
          </a:p>
        </p:txBody>
      </p:sp>
      <p:sp>
        <p:nvSpPr>
          <p:cNvPr id="136" name="文本占位符 2"/>
          <p:cNvSpPr txBox="1">
            <a:spLocks/>
          </p:cNvSpPr>
          <p:nvPr/>
        </p:nvSpPr>
        <p:spPr>
          <a:xfrm>
            <a:off x="6408584" y="4708918"/>
            <a:ext cx="4778786" cy="1121229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 smtClean="0"/>
              <a:t>层数较深时，优化较为困难。</a:t>
            </a:r>
            <a:endParaRPr kumimoji="1" lang="zh-CN" altLang="en-US" dirty="0"/>
          </a:p>
        </p:txBody>
      </p:sp>
      <p:sp>
        <p:nvSpPr>
          <p:cNvPr id="156" name="文本占位符 2"/>
          <p:cNvSpPr txBox="1">
            <a:spLocks/>
          </p:cNvSpPr>
          <p:nvPr/>
        </p:nvSpPr>
        <p:spPr>
          <a:xfrm>
            <a:off x="6408583" y="2870483"/>
            <a:ext cx="4778787" cy="1740194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 smtClean="0"/>
              <a:t>原则上可以完成目前二进制计算机能够完成的所有事情！</a:t>
            </a:r>
            <a:endParaRPr kumimoji="1" lang="zh-CN" altLang="en-US" dirty="0"/>
          </a:p>
        </p:txBody>
      </p:sp>
      <p:grpSp>
        <p:nvGrpSpPr>
          <p:cNvPr id="114" name="组 113"/>
          <p:cNvGrpSpPr/>
          <p:nvPr/>
        </p:nvGrpSpPr>
        <p:grpSpPr>
          <a:xfrm>
            <a:off x="773465" y="1571052"/>
            <a:ext cx="4187228" cy="4339055"/>
            <a:chOff x="1002065" y="1604166"/>
            <a:chExt cx="4187228" cy="4339055"/>
          </a:xfrm>
        </p:grpSpPr>
        <p:sp>
          <p:nvSpPr>
            <p:cNvPr id="44" name="椭圆 43"/>
            <p:cNvSpPr/>
            <p:nvPr/>
          </p:nvSpPr>
          <p:spPr>
            <a:xfrm>
              <a:off x="1002065" y="5529835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689908" y="5534070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494775" y="5529835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237248" y="5532976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008695" y="5534068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276862" y="4073191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50" name="直线箭头连接符 49"/>
            <p:cNvCxnSpPr>
              <a:stCxn id="44" idx="0"/>
              <a:endCxn id="49" idx="4"/>
            </p:cNvCxnSpPr>
            <p:nvPr/>
          </p:nvCxnSpPr>
          <p:spPr>
            <a:xfrm flipV="1">
              <a:off x="1206641" y="4482342"/>
              <a:ext cx="2274797" cy="1047493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箭头连接符 50"/>
            <p:cNvCxnSpPr>
              <a:stCxn id="45" idx="0"/>
              <a:endCxn id="49" idx="4"/>
            </p:cNvCxnSpPr>
            <p:nvPr/>
          </p:nvCxnSpPr>
          <p:spPr>
            <a:xfrm flipV="1">
              <a:off x="1894484" y="4482342"/>
              <a:ext cx="1586954" cy="1051728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线箭头连接符 51"/>
            <p:cNvCxnSpPr>
              <a:stCxn id="46" idx="0"/>
              <a:endCxn id="49" idx="4"/>
            </p:cNvCxnSpPr>
            <p:nvPr/>
          </p:nvCxnSpPr>
          <p:spPr>
            <a:xfrm flipV="1">
              <a:off x="2699351" y="4482342"/>
              <a:ext cx="782087" cy="1047493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线箭头连接符 52"/>
            <p:cNvCxnSpPr>
              <a:stCxn id="47" idx="0"/>
              <a:endCxn id="49" idx="4"/>
            </p:cNvCxnSpPr>
            <p:nvPr/>
          </p:nvCxnSpPr>
          <p:spPr>
            <a:xfrm flipV="1">
              <a:off x="3441824" y="4482342"/>
              <a:ext cx="39614" cy="105063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线箭头连接符 53"/>
            <p:cNvCxnSpPr>
              <a:stCxn id="48" idx="0"/>
              <a:endCxn id="49" idx="4"/>
            </p:cNvCxnSpPr>
            <p:nvPr/>
          </p:nvCxnSpPr>
          <p:spPr>
            <a:xfrm flipH="1" flipV="1">
              <a:off x="3481438" y="4482342"/>
              <a:ext cx="731833" cy="1051726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1455204" y="4073191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21" name="直线箭头连接符 20"/>
            <p:cNvCxnSpPr>
              <a:stCxn id="44" idx="0"/>
              <a:endCxn id="20" idx="4"/>
            </p:cNvCxnSpPr>
            <p:nvPr/>
          </p:nvCxnSpPr>
          <p:spPr>
            <a:xfrm flipV="1">
              <a:off x="1206641" y="4482342"/>
              <a:ext cx="453139" cy="1047493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箭头连接符 21"/>
            <p:cNvCxnSpPr>
              <a:stCxn id="45" idx="0"/>
              <a:endCxn id="20" idx="4"/>
            </p:cNvCxnSpPr>
            <p:nvPr/>
          </p:nvCxnSpPr>
          <p:spPr>
            <a:xfrm flipH="1" flipV="1">
              <a:off x="1659780" y="4482342"/>
              <a:ext cx="234704" cy="1051728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线箭头连接符 22"/>
            <p:cNvCxnSpPr>
              <a:stCxn id="46" idx="0"/>
              <a:endCxn id="20" idx="4"/>
            </p:cNvCxnSpPr>
            <p:nvPr/>
          </p:nvCxnSpPr>
          <p:spPr>
            <a:xfrm flipH="1" flipV="1">
              <a:off x="1659780" y="4482342"/>
              <a:ext cx="1039571" cy="1047493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箭头连接符 23"/>
            <p:cNvCxnSpPr>
              <a:stCxn id="47" idx="0"/>
              <a:endCxn id="20" idx="4"/>
            </p:cNvCxnSpPr>
            <p:nvPr/>
          </p:nvCxnSpPr>
          <p:spPr>
            <a:xfrm flipH="1" flipV="1">
              <a:off x="1659780" y="4482342"/>
              <a:ext cx="1782044" cy="105063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线箭头连接符 24"/>
            <p:cNvCxnSpPr>
              <a:stCxn id="48" idx="0"/>
              <a:endCxn id="20" idx="4"/>
            </p:cNvCxnSpPr>
            <p:nvPr/>
          </p:nvCxnSpPr>
          <p:spPr>
            <a:xfrm flipH="1" flipV="1">
              <a:off x="1659780" y="4482342"/>
              <a:ext cx="2553491" cy="1051726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2366033" y="4073193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2" name="直线箭头连接符 41"/>
            <p:cNvCxnSpPr>
              <a:stCxn id="44" idx="0"/>
              <a:endCxn id="41" idx="4"/>
            </p:cNvCxnSpPr>
            <p:nvPr/>
          </p:nvCxnSpPr>
          <p:spPr>
            <a:xfrm flipV="1">
              <a:off x="1206641" y="4482344"/>
              <a:ext cx="1363968" cy="104749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线箭头连接符 42"/>
            <p:cNvCxnSpPr>
              <a:stCxn id="45" idx="0"/>
              <a:endCxn id="41" idx="4"/>
            </p:cNvCxnSpPr>
            <p:nvPr/>
          </p:nvCxnSpPr>
          <p:spPr>
            <a:xfrm flipV="1">
              <a:off x="1894484" y="4482344"/>
              <a:ext cx="676125" cy="1051726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箭头连接符 54"/>
            <p:cNvCxnSpPr>
              <a:stCxn id="47" idx="0"/>
              <a:endCxn id="41" idx="4"/>
            </p:cNvCxnSpPr>
            <p:nvPr/>
          </p:nvCxnSpPr>
          <p:spPr>
            <a:xfrm flipH="1" flipV="1">
              <a:off x="2570609" y="4482344"/>
              <a:ext cx="871215" cy="1050632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线箭头连接符 55"/>
            <p:cNvCxnSpPr>
              <a:stCxn id="46" idx="0"/>
              <a:endCxn id="41" idx="4"/>
            </p:cNvCxnSpPr>
            <p:nvPr/>
          </p:nvCxnSpPr>
          <p:spPr>
            <a:xfrm flipH="1" flipV="1">
              <a:off x="2570609" y="4482344"/>
              <a:ext cx="128742" cy="104749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线箭头连接符 56"/>
            <p:cNvCxnSpPr>
              <a:stCxn id="48" idx="0"/>
              <a:endCxn id="41" idx="4"/>
            </p:cNvCxnSpPr>
            <p:nvPr/>
          </p:nvCxnSpPr>
          <p:spPr>
            <a:xfrm flipH="1" flipV="1">
              <a:off x="2570609" y="4482344"/>
              <a:ext cx="1642662" cy="105172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椭圆 87"/>
            <p:cNvSpPr/>
            <p:nvPr/>
          </p:nvSpPr>
          <p:spPr>
            <a:xfrm>
              <a:off x="1967030" y="2870483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19" name="直线箭头连接符 118"/>
            <p:cNvCxnSpPr>
              <a:stCxn id="20" idx="0"/>
              <a:endCxn id="88" idx="4"/>
            </p:cNvCxnSpPr>
            <p:nvPr/>
          </p:nvCxnSpPr>
          <p:spPr>
            <a:xfrm flipV="1">
              <a:off x="1659780" y="3279634"/>
              <a:ext cx="511826" cy="793557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线箭头连接符 121"/>
            <p:cNvCxnSpPr>
              <a:stCxn id="41" idx="0"/>
              <a:endCxn id="88" idx="4"/>
            </p:cNvCxnSpPr>
            <p:nvPr/>
          </p:nvCxnSpPr>
          <p:spPr>
            <a:xfrm flipH="1" flipV="1">
              <a:off x="2171606" y="3279634"/>
              <a:ext cx="399003" cy="79355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线箭头连接符 124"/>
            <p:cNvCxnSpPr>
              <a:stCxn id="49" idx="0"/>
              <a:endCxn id="88" idx="4"/>
            </p:cNvCxnSpPr>
            <p:nvPr/>
          </p:nvCxnSpPr>
          <p:spPr>
            <a:xfrm flipH="1" flipV="1">
              <a:off x="2171606" y="3279634"/>
              <a:ext cx="1309832" cy="793557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/>
            <p:cNvSpPr/>
            <p:nvPr/>
          </p:nvSpPr>
          <p:spPr>
            <a:xfrm>
              <a:off x="4780142" y="5529835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36" name="直线箭头连接符 35"/>
            <p:cNvCxnSpPr>
              <a:stCxn id="35" idx="0"/>
              <a:endCxn id="20" idx="4"/>
            </p:cNvCxnSpPr>
            <p:nvPr/>
          </p:nvCxnSpPr>
          <p:spPr>
            <a:xfrm flipH="1" flipV="1">
              <a:off x="1659780" y="4482342"/>
              <a:ext cx="3324938" cy="1047493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线箭头连接符 38"/>
            <p:cNvCxnSpPr>
              <a:stCxn id="35" idx="0"/>
              <a:endCxn id="41" idx="4"/>
            </p:cNvCxnSpPr>
            <p:nvPr/>
          </p:nvCxnSpPr>
          <p:spPr>
            <a:xfrm flipH="1" flipV="1">
              <a:off x="2570609" y="4482344"/>
              <a:ext cx="2414109" cy="104749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箭头连接符 57"/>
            <p:cNvCxnSpPr>
              <a:stCxn id="35" idx="0"/>
              <a:endCxn id="49" idx="4"/>
            </p:cNvCxnSpPr>
            <p:nvPr/>
          </p:nvCxnSpPr>
          <p:spPr>
            <a:xfrm flipH="1" flipV="1">
              <a:off x="3481438" y="4482342"/>
              <a:ext cx="1503280" cy="1047493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椭圆 58"/>
            <p:cNvSpPr/>
            <p:nvPr/>
          </p:nvSpPr>
          <p:spPr>
            <a:xfrm>
              <a:off x="4187191" y="4102650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60" name="直线箭头连接符 59"/>
            <p:cNvCxnSpPr>
              <a:stCxn id="35" idx="0"/>
              <a:endCxn id="59" idx="4"/>
            </p:cNvCxnSpPr>
            <p:nvPr/>
          </p:nvCxnSpPr>
          <p:spPr>
            <a:xfrm flipH="1" flipV="1">
              <a:off x="4391767" y="4511801"/>
              <a:ext cx="592951" cy="101803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箭头连接符 60"/>
            <p:cNvCxnSpPr>
              <a:stCxn id="48" idx="0"/>
              <a:endCxn id="59" idx="4"/>
            </p:cNvCxnSpPr>
            <p:nvPr/>
          </p:nvCxnSpPr>
          <p:spPr>
            <a:xfrm flipV="1">
              <a:off x="4213271" y="4511801"/>
              <a:ext cx="178496" cy="1022267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线箭头连接符 61"/>
            <p:cNvCxnSpPr>
              <a:stCxn id="47" idx="0"/>
              <a:endCxn id="59" idx="4"/>
            </p:cNvCxnSpPr>
            <p:nvPr/>
          </p:nvCxnSpPr>
          <p:spPr>
            <a:xfrm flipV="1">
              <a:off x="3441824" y="4511801"/>
              <a:ext cx="949943" cy="1021175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线箭头连接符 62"/>
            <p:cNvCxnSpPr>
              <a:stCxn id="46" idx="0"/>
              <a:endCxn id="59" idx="4"/>
            </p:cNvCxnSpPr>
            <p:nvPr/>
          </p:nvCxnSpPr>
          <p:spPr>
            <a:xfrm flipV="1">
              <a:off x="2699351" y="4511801"/>
              <a:ext cx="1692416" cy="101803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箭头连接符 63"/>
            <p:cNvCxnSpPr>
              <a:stCxn id="45" idx="0"/>
              <a:endCxn id="59" idx="4"/>
            </p:cNvCxnSpPr>
            <p:nvPr/>
          </p:nvCxnSpPr>
          <p:spPr>
            <a:xfrm flipV="1">
              <a:off x="1894484" y="4511801"/>
              <a:ext cx="2497283" cy="102226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线箭头连接符 64"/>
            <p:cNvCxnSpPr>
              <a:stCxn id="44" idx="0"/>
              <a:endCxn id="59" idx="4"/>
            </p:cNvCxnSpPr>
            <p:nvPr/>
          </p:nvCxnSpPr>
          <p:spPr>
            <a:xfrm flipV="1">
              <a:off x="1206641" y="4511801"/>
              <a:ext cx="3185126" cy="101803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椭圆 114"/>
            <p:cNvSpPr/>
            <p:nvPr/>
          </p:nvSpPr>
          <p:spPr>
            <a:xfrm>
              <a:off x="3599544" y="2870483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16" name="直线箭头连接符 115"/>
            <p:cNvCxnSpPr>
              <a:stCxn id="49" idx="0"/>
              <a:endCxn id="115" idx="4"/>
            </p:cNvCxnSpPr>
            <p:nvPr/>
          </p:nvCxnSpPr>
          <p:spPr>
            <a:xfrm flipV="1">
              <a:off x="3481438" y="3279634"/>
              <a:ext cx="322682" cy="793557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线箭头连接符 119"/>
            <p:cNvCxnSpPr>
              <a:stCxn id="59" idx="0"/>
              <a:endCxn id="88" idx="4"/>
            </p:cNvCxnSpPr>
            <p:nvPr/>
          </p:nvCxnSpPr>
          <p:spPr>
            <a:xfrm flipH="1" flipV="1">
              <a:off x="2171606" y="3279634"/>
              <a:ext cx="2220161" cy="823016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线箭头连接符 122"/>
            <p:cNvCxnSpPr>
              <a:stCxn id="59" idx="0"/>
              <a:endCxn id="115" idx="4"/>
            </p:cNvCxnSpPr>
            <p:nvPr/>
          </p:nvCxnSpPr>
          <p:spPr>
            <a:xfrm flipH="1" flipV="1">
              <a:off x="3804120" y="3279634"/>
              <a:ext cx="587647" cy="823016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线箭头连接符 125"/>
            <p:cNvCxnSpPr>
              <a:stCxn id="41" idx="0"/>
              <a:endCxn id="115" idx="4"/>
            </p:cNvCxnSpPr>
            <p:nvPr/>
          </p:nvCxnSpPr>
          <p:spPr>
            <a:xfrm flipV="1">
              <a:off x="2570609" y="3279634"/>
              <a:ext cx="1233511" cy="79355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线箭头连接符 129"/>
            <p:cNvCxnSpPr>
              <a:stCxn id="20" idx="0"/>
              <a:endCxn id="115" idx="4"/>
            </p:cNvCxnSpPr>
            <p:nvPr/>
          </p:nvCxnSpPr>
          <p:spPr>
            <a:xfrm flipV="1">
              <a:off x="1659780" y="3279634"/>
              <a:ext cx="2144340" cy="793557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椭圆 138"/>
            <p:cNvSpPr/>
            <p:nvPr/>
          </p:nvSpPr>
          <p:spPr>
            <a:xfrm>
              <a:off x="2770094" y="1604166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40" name="直线箭头连接符 139"/>
            <p:cNvCxnSpPr>
              <a:stCxn id="88" idx="0"/>
              <a:endCxn id="139" idx="4"/>
            </p:cNvCxnSpPr>
            <p:nvPr/>
          </p:nvCxnSpPr>
          <p:spPr>
            <a:xfrm flipV="1">
              <a:off x="2171606" y="2013317"/>
              <a:ext cx="803064" cy="857166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线箭头连接符 142"/>
            <p:cNvCxnSpPr>
              <a:stCxn id="115" idx="0"/>
              <a:endCxn id="139" idx="4"/>
            </p:cNvCxnSpPr>
            <p:nvPr/>
          </p:nvCxnSpPr>
          <p:spPr>
            <a:xfrm flipH="1" flipV="1">
              <a:off x="2974670" y="2013317"/>
              <a:ext cx="829450" cy="857166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2798457" y="2888749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71" name="直线箭头连接符 70"/>
            <p:cNvCxnSpPr>
              <a:stCxn id="59" idx="0"/>
              <a:endCxn id="70" idx="4"/>
            </p:cNvCxnSpPr>
            <p:nvPr/>
          </p:nvCxnSpPr>
          <p:spPr>
            <a:xfrm flipH="1" flipV="1">
              <a:off x="3003033" y="3297900"/>
              <a:ext cx="1388734" cy="80475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线箭头连接符 73"/>
            <p:cNvCxnSpPr>
              <a:stCxn id="49" idx="0"/>
              <a:endCxn id="70" idx="4"/>
            </p:cNvCxnSpPr>
            <p:nvPr/>
          </p:nvCxnSpPr>
          <p:spPr>
            <a:xfrm flipH="1" flipV="1">
              <a:off x="3003033" y="3297900"/>
              <a:ext cx="478405" cy="77529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线箭头连接符 76"/>
            <p:cNvCxnSpPr>
              <a:stCxn id="41" idx="0"/>
              <a:endCxn id="70" idx="4"/>
            </p:cNvCxnSpPr>
            <p:nvPr/>
          </p:nvCxnSpPr>
          <p:spPr>
            <a:xfrm flipV="1">
              <a:off x="2570609" y="3297900"/>
              <a:ext cx="432424" cy="775293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线箭头连接符 80"/>
            <p:cNvCxnSpPr>
              <a:stCxn id="20" idx="1"/>
              <a:endCxn id="70" idx="4"/>
            </p:cNvCxnSpPr>
            <p:nvPr/>
          </p:nvCxnSpPr>
          <p:spPr>
            <a:xfrm flipV="1">
              <a:off x="1515123" y="3297900"/>
              <a:ext cx="1487910" cy="83521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线箭头连接符 83"/>
            <p:cNvCxnSpPr>
              <a:stCxn id="70" idx="0"/>
              <a:endCxn id="139" idx="4"/>
            </p:cNvCxnSpPr>
            <p:nvPr/>
          </p:nvCxnSpPr>
          <p:spPr>
            <a:xfrm flipH="1" flipV="1">
              <a:off x="2974670" y="2013317"/>
              <a:ext cx="28363" cy="875432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483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6" grpId="0"/>
      <p:bldP spid="1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连续模型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神经网络本质</a:t>
            </a:r>
            <a:endParaRPr kumimoji="1" lang="zh-CN" altLang="en-US" dirty="0"/>
          </a:p>
        </p:txBody>
      </p:sp>
      <p:sp>
        <p:nvSpPr>
          <p:cNvPr id="133" name="文本占位符 2"/>
          <p:cNvSpPr txBox="1">
            <a:spLocks/>
          </p:cNvSpPr>
          <p:nvPr/>
        </p:nvSpPr>
        <p:spPr>
          <a:xfrm>
            <a:off x="575393" y="1662408"/>
            <a:ext cx="8944165" cy="712203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 smtClean="0"/>
              <a:t>数学角度：矩阵运算与激活函数的层叠</a:t>
            </a:r>
            <a:endParaRPr kumimoji="1" lang="en-US" altLang="zh-CN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5339444" y="3004457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1"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313520" y="1896783"/>
                <a:ext cx="8321573" cy="16208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571500" lvl="0" indent="-571500"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CN" sz="4400" b="0" i="1" smtClean="0">
                          <a:solidFill>
                            <a:prstClr val="white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𝑓</m:t>
                      </m:r>
                      <m:d>
                        <m:dPr>
                          <m:ctrlPr>
                            <a:rPr kumimoji="1" lang="is-IS" altLang="zh-CN" sz="4400" b="0" i="1" smtClean="0">
                              <a:solidFill>
                                <a:prstClr val="white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</m:ctrlPr>
                        </m:dPr>
                        <m:e>
                          <m:r>
                            <a:rPr kumimoji="1" lang="en-US" altLang="zh-CN" sz="4400" b="0" i="1" smtClean="0">
                              <a:solidFill>
                                <a:prstClr val="white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…</m:t>
                          </m:r>
                          <m:r>
                            <a:rPr kumimoji="1" lang="en-US" altLang="zh-CN" sz="4400" i="1" smtClean="0">
                              <a:solidFill>
                                <a:srgbClr val="FFFF00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𝑓</m:t>
                          </m:r>
                          <m:d>
                            <m:dPr>
                              <m:ctrlPr>
                                <a:rPr kumimoji="1" lang="is-IS" altLang="zh-CN" sz="4400" i="1">
                                  <a:solidFill>
                                    <a:srgbClr val="FFFF00"/>
                                  </a:solidFill>
                                  <a:latin typeface="Cambria Math" charset="0"/>
                                  <a:ea typeface="Times New Roman" charset="0"/>
                                  <a:cs typeface="Times New Roman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kumimoji="1" lang="en-US" altLang="zh-CN" sz="4400" b="1" i="1">
                                      <a:solidFill>
                                        <a:srgbClr val="FFFF00"/>
                                      </a:solidFill>
                                      <a:latin typeface="Cambria Math" charset="0"/>
                                      <a:ea typeface="Times New Roman" charset="0"/>
                                      <a:cs typeface="Times New Roman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zh-CN" sz="4400" b="1" i="1">
                                      <a:solidFill>
                                        <a:srgbClr val="FFFF00"/>
                                      </a:solidFill>
                                      <a:latin typeface="Cambria Math" charset="0"/>
                                      <a:ea typeface="Times New Roman" charset="0"/>
                                      <a:cs typeface="Times New Roman" charset="0"/>
                                    </a:rPr>
                                    <m:t>𝑾</m:t>
                                  </m:r>
                                </m:e>
                                <m:sub>
                                  <m:r>
                                    <a:rPr kumimoji="1" lang="en-US" altLang="zh-CN" sz="4400" b="1" i="1">
                                      <a:solidFill>
                                        <a:srgbClr val="FFFF00"/>
                                      </a:solidFill>
                                      <a:latin typeface="Cambria Math" charset="0"/>
                                      <a:ea typeface="Times New Roman" charset="0"/>
                                      <a:cs typeface="Times New Roman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kumimoji="1" lang="en-US" altLang="zh-CN" sz="4400" i="1" smtClean="0">
                                  <a:solidFill>
                                    <a:srgbClr val="FF7EFC"/>
                                  </a:solidFill>
                                  <a:latin typeface="Cambria Math" charset="0"/>
                                  <a:ea typeface="Times New Roman" charset="0"/>
                                  <a:cs typeface="Times New Roman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kumimoji="1" lang="is-IS" altLang="zh-CN" sz="4400" i="1">
                                      <a:solidFill>
                                        <a:srgbClr val="FF7EFC"/>
                                      </a:solidFill>
                                      <a:latin typeface="Cambria Math" charset="0"/>
                                      <a:ea typeface="Times New Roman" charset="0"/>
                                      <a:cs typeface="Times New Roman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kumimoji="1" lang="en-US" altLang="zh-CN" sz="4400" b="1" i="1">
                                          <a:solidFill>
                                            <a:srgbClr val="FF7EFC"/>
                                          </a:solidFill>
                                          <a:latin typeface="Cambria Math" charset="0"/>
                                          <a:ea typeface="Times New Roman" charset="0"/>
                                          <a:cs typeface="Times New Roman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1" lang="en-US" altLang="zh-CN" sz="4400" b="1" i="1">
                                          <a:solidFill>
                                            <a:srgbClr val="FF7EFC"/>
                                          </a:solidFill>
                                          <a:latin typeface="Cambria Math" charset="0"/>
                                          <a:ea typeface="Times New Roman" charset="0"/>
                                          <a:cs typeface="Times New Roman" charset="0"/>
                                        </a:rPr>
                                        <m:t>𝑾</m:t>
                                      </m:r>
                                    </m:e>
                                    <m:sub>
                                      <m:r>
                                        <a:rPr kumimoji="1" lang="en-US" altLang="zh-CN" sz="4400" b="1" i="1">
                                          <a:solidFill>
                                            <a:srgbClr val="FF7EFC"/>
                                          </a:solidFill>
                                          <a:latin typeface="Cambria Math" charset="0"/>
                                          <a:ea typeface="Times New Roman" charset="0"/>
                                          <a:cs typeface="Times New Roman" charset="0"/>
                                        </a:rPr>
                                        <m:t>𝟏</m:t>
                                      </m:r>
                                    </m:sub>
                                  </m:sSub>
                                  <m:r>
                                    <a:rPr kumimoji="1" lang="en-US" altLang="zh-CN" sz="4400" b="1" i="1">
                                      <a:solidFill>
                                        <a:srgbClr val="FF7EFC"/>
                                      </a:solidFill>
                                      <a:latin typeface="Cambria Math" charset="0"/>
                                      <a:ea typeface="Times New Roman" charset="0"/>
                                      <a:cs typeface="Times New Roman" charset="0"/>
                                    </a:rPr>
                                    <m:t>𝒙</m:t>
                                  </m:r>
                                  <m:r>
                                    <a:rPr kumimoji="1" lang="en-US" altLang="zh-CN" sz="4400" i="1">
                                      <a:solidFill>
                                        <a:srgbClr val="FF7EFC"/>
                                      </a:solidFill>
                                      <a:latin typeface="Cambria Math" charset="0"/>
                                      <a:ea typeface="Times New Roman" charset="0"/>
                                      <a:cs typeface="Times New Roman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kumimoji="1" lang="en-US" altLang="zh-CN" sz="4400" b="1" i="1" dirty="0">
                                          <a:solidFill>
                                            <a:srgbClr val="FF7EFC"/>
                                          </a:solidFill>
                                          <a:latin typeface="Cambria Math" charset="0"/>
                                          <a:ea typeface="Times New Roman" charset="0"/>
                                          <a:cs typeface="Times New Roman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1" lang="en-US" altLang="zh-CN" sz="4400" b="1" i="1" dirty="0">
                                          <a:solidFill>
                                            <a:srgbClr val="FF7EFC"/>
                                          </a:solidFill>
                                          <a:latin typeface="Cambria Math" charset="0"/>
                                          <a:ea typeface="Times New Roman" charset="0"/>
                                          <a:cs typeface="Times New Roman" charset="0"/>
                                        </a:rPr>
                                        <m:t>𝒃</m:t>
                                      </m:r>
                                    </m:e>
                                    <m:sub>
                                      <m:r>
                                        <a:rPr kumimoji="1" lang="en-US" altLang="zh-CN" sz="4400" b="1" i="1" dirty="0">
                                          <a:solidFill>
                                            <a:srgbClr val="FF7EFC"/>
                                          </a:solidFill>
                                          <a:latin typeface="Cambria Math" charset="0"/>
                                          <a:ea typeface="Times New Roman" charset="0"/>
                                          <a:cs typeface="Times New Roman" charset="0"/>
                                        </a:rPr>
                                        <m:t>𝟏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kumimoji="1" lang="en-US" altLang="zh-CN" sz="4400" i="1">
                                  <a:solidFill>
                                    <a:srgbClr val="FFFF00"/>
                                  </a:solidFill>
                                  <a:latin typeface="Cambria Math" charset="0"/>
                                  <a:ea typeface="Times New Roman" charset="0"/>
                                  <a:cs typeface="Times New Roman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kumimoji="1" lang="en-US" altLang="zh-CN" sz="4400" b="1" i="1" dirty="0">
                                      <a:solidFill>
                                        <a:srgbClr val="FFFF00"/>
                                      </a:solidFill>
                                      <a:latin typeface="Cambria Math" charset="0"/>
                                      <a:ea typeface="Times New Roman" charset="0"/>
                                      <a:cs typeface="Times New Roman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zh-CN" sz="4400" b="1" i="1" dirty="0">
                                      <a:solidFill>
                                        <a:srgbClr val="FFFF00"/>
                                      </a:solidFill>
                                      <a:latin typeface="Cambria Math" charset="0"/>
                                      <a:ea typeface="Times New Roman" charset="0"/>
                                      <a:cs typeface="Times New Roman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1" lang="en-US" altLang="zh-CN" sz="4400" b="1" i="1" dirty="0">
                                      <a:solidFill>
                                        <a:srgbClr val="FFFF00"/>
                                      </a:solidFill>
                                      <a:latin typeface="Cambria Math" charset="0"/>
                                      <a:ea typeface="Times New Roman" charset="0"/>
                                      <a:cs typeface="Times New Roman" charset="0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kumimoji="1" lang="en-US" altLang="zh-CN" sz="4400" i="1" dirty="0">
                  <a:solidFill>
                    <a:prstClr val="white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520" y="1896783"/>
                <a:ext cx="8321573" cy="162082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文本占位符 2"/>
          <p:cNvSpPr txBox="1">
            <a:spLocks/>
          </p:cNvSpPr>
          <p:nvPr/>
        </p:nvSpPr>
        <p:spPr>
          <a:xfrm>
            <a:off x="575392" y="4147457"/>
            <a:ext cx="8944165" cy="712203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 smtClean="0"/>
              <a:t>结构角度：多个线性模型的集成组合</a:t>
            </a:r>
            <a:endParaRPr kumimoji="1" lang="en-US" altLang="zh-CN" dirty="0" smtClean="0"/>
          </a:p>
        </p:txBody>
      </p:sp>
      <p:sp>
        <p:nvSpPr>
          <p:cNvPr id="67" name="文本占位符 2"/>
          <p:cNvSpPr txBox="1">
            <a:spLocks/>
          </p:cNvSpPr>
          <p:nvPr/>
        </p:nvSpPr>
        <p:spPr>
          <a:xfrm>
            <a:off x="581887" y="4859660"/>
            <a:ext cx="8053206" cy="1543564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800" dirty="0" smtClean="0"/>
              <a:t>由“线性组合＋激活函数”组成弱分类器，然后弱分类器进行</a:t>
            </a:r>
            <a:r>
              <a:rPr kumimoji="1" lang="en-US" altLang="zh-CN" sz="2800" dirty="0" smtClean="0"/>
              <a:t>boosting</a:t>
            </a:r>
          </a:p>
        </p:txBody>
      </p:sp>
      <p:sp>
        <p:nvSpPr>
          <p:cNvPr id="68" name="文本占位符 2"/>
          <p:cNvSpPr txBox="1">
            <a:spLocks/>
          </p:cNvSpPr>
          <p:nvPr/>
        </p:nvSpPr>
        <p:spPr>
          <a:xfrm>
            <a:off x="9309231" y="2763909"/>
            <a:ext cx="2528983" cy="1955244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dirty="0" smtClean="0"/>
              <a:t>有矩阵</a:t>
            </a:r>
            <a:endParaRPr kumimoji="1" lang="en-US" altLang="zh-CN" dirty="0" smtClean="0"/>
          </a:p>
          <a:p>
            <a:pPr algn="ctr"/>
            <a:r>
              <a:rPr kumimoji="1" lang="zh-CN" altLang="en-US" dirty="0" smtClean="0"/>
              <a:t>就有</a:t>
            </a:r>
            <a:endParaRPr kumimoji="1" lang="en-US" altLang="zh-CN" dirty="0" smtClean="0"/>
          </a:p>
          <a:p>
            <a:pPr algn="ctr"/>
            <a:r>
              <a:rPr kumimoji="1" lang="zh-CN" altLang="en-US" dirty="0" smtClean="0"/>
              <a:t>神经网络</a:t>
            </a:r>
            <a:endParaRPr kumimoji="1"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5352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5" grpId="0"/>
      <p:bldP spid="66" grpId="0"/>
      <p:bldP spid="67" grpId="0"/>
      <p:bldP spid="6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连续模型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人性化的</a:t>
            </a:r>
            <a:r>
              <a:rPr kumimoji="1" lang="en-US" altLang="zh-CN" dirty="0" err="1" smtClean="0"/>
              <a:t>Keras</a:t>
            </a:r>
            <a:endParaRPr kumimoji="1" lang="en-US" altLang="zh-CN" dirty="0" smtClean="0"/>
          </a:p>
        </p:txBody>
      </p:sp>
      <p:sp>
        <p:nvSpPr>
          <p:cNvPr id="6" name="文本占位符 2"/>
          <p:cNvSpPr txBox="1">
            <a:spLocks/>
          </p:cNvSpPr>
          <p:nvPr/>
        </p:nvSpPr>
        <p:spPr>
          <a:xfrm>
            <a:off x="510241" y="1288294"/>
            <a:ext cx="9729160" cy="897917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kumimoji="1" lang="en-US" altLang="zh-CN" dirty="0" err="1" smtClean="0"/>
              <a:t>Keras</a:t>
            </a:r>
            <a:r>
              <a:rPr kumimoji="1" lang="zh-CN" altLang="en-US" dirty="0" smtClean="0"/>
              <a:t>是</a:t>
            </a:r>
            <a:r>
              <a:rPr kumimoji="1" lang="en-US" altLang="zh-CN" dirty="0" smtClean="0"/>
              <a:t>Python</a:t>
            </a:r>
            <a:r>
              <a:rPr kumimoji="1" lang="zh-CN" altLang="en-US" dirty="0" smtClean="0"/>
              <a:t>下</a:t>
            </a:r>
            <a:r>
              <a:rPr kumimoji="1" lang="zh-CN" altLang="en-US" dirty="0" smtClean="0"/>
              <a:t>的易用的深度</a:t>
            </a:r>
            <a:r>
              <a:rPr kumimoji="1" lang="zh-CN" altLang="en-US" dirty="0" smtClean="0"/>
              <a:t>学习框架：</a:t>
            </a:r>
            <a:endParaRPr kumimoji="1" lang="en-US" altLang="zh-CN" dirty="0" smtClean="0"/>
          </a:p>
        </p:txBody>
      </p:sp>
      <p:sp>
        <p:nvSpPr>
          <p:cNvPr id="5" name="文本占位符 2"/>
          <p:cNvSpPr txBox="1">
            <a:spLocks/>
          </p:cNvSpPr>
          <p:nvPr/>
        </p:nvSpPr>
        <p:spPr>
          <a:xfrm>
            <a:off x="510241" y="2186212"/>
            <a:ext cx="11193289" cy="4116618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000" dirty="0">
                <a:ln w="34925">
                  <a:noFill/>
                </a:ln>
              </a:rPr>
              <a:t>from </a:t>
            </a:r>
            <a:r>
              <a:rPr kumimoji="1" lang="en-US" altLang="zh-CN" sz="2000" dirty="0" err="1">
                <a:ln w="34925">
                  <a:noFill/>
                </a:ln>
              </a:rPr>
              <a:t>keras.models</a:t>
            </a:r>
            <a:r>
              <a:rPr kumimoji="1" lang="en-US" altLang="zh-CN" sz="2000" dirty="0">
                <a:ln w="34925">
                  <a:noFill/>
                </a:ln>
              </a:rPr>
              <a:t> import </a:t>
            </a:r>
            <a:r>
              <a:rPr kumimoji="1" lang="en-US" altLang="zh-CN" sz="2000" dirty="0" smtClean="0">
                <a:ln w="34925">
                  <a:noFill/>
                </a:ln>
              </a:rPr>
              <a:t>Sequential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000" dirty="0" smtClean="0">
                <a:ln w="34925">
                  <a:noFill/>
                </a:ln>
              </a:rPr>
              <a:t>from </a:t>
            </a:r>
            <a:r>
              <a:rPr kumimoji="1" lang="en-US" altLang="zh-CN" sz="2000" dirty="0" err="1">
                <a:ln w="34925">
                  <a:noFill/>
                </a:ln>
              </a:rPr>
              <a:t>keras.layers</a:t>
            </a:r>
            <a:r>
              <a:rPr kumimoji="1" lang="en-US" altLang="zh-CN" sz="2000" dirty="0">
                <a:ln w="34925">
                  <a:noFill/>
                </a:ln>
              </a:rPr>
              <a:t> import Dense, </a:t>
            </a:r>
            <a:r>
              <a:rPr kumimoji="1" lang="en-US" altLang="zh-CN" sz="2000" dirty="0" smtClean="0">
                <a:ln w="34925">
                  <a:noFill/>
                </a:ln>
              </a:rPr>
              <a:t>Activation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endParaRPr kumimoji="1" lang="en-US" altLang="zh-CN" sz="2000" dirty="0" smtClean="0">
              <a:ln w="34925">
                <a:noFill/>
              </a:ln>
            </a:endParaRP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000" dirty="0" smtClean="0">
                <a:ln w="34925">
                  <a:noFill/>
                </a:ln>
              </a:rPr>
              <a:t>model </a:t>
            </a:r>
            <a:r>
              <a:rPr kumimoji="1" lang="en-US" altLang="zh-CN" sz="2000" dirty="0">
                <a:ln w="34925">
                  <a:noFill/>
                </a:ln>
              </a:rPr>
              <a:t>= Sequential</a:t>
            </a:r>
            <a:r>
              <a:rPr kumimoji="1" lang="en-US" altLang="zh-CN" sz="2000" dirty="0" smtClean="0">
                <a:ln w="34925">
                  <a:noFill/>
                </a:ln>
              </a:rPr>
              <a:t>()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000" dirty="0" err="1" smtClean="0">
                <a:ln w="34925">
                  <a:noFill/>
                </a:ln>
              </a:rPr>
              <a:t>model.add</a:t>
            </a:r>
            <a:r>
              <a:rPr kumimoji="1" lang="en-US" altLang="zh-CN" sz="2000" dirty="0" smtClean="0">
                <a:ln w="34925">
                  <a:noFill/>
                </a:ln>
              </a:rPr>
              <a:t>(Dense(</a:t>
            </a:r>
            <a:r>
              <a:rPr kumimoji="1" lang="en-US" altLang="zh-CN" sz="2000" dirty="0" err="1" smtClean="0">
                <a:ln w="34925">
                  <a:noFill/>
                </a:ln>
              </a:rPr>
              <a:t>output_dim</a:t>
            </a:r>
            <a:r>
              <a:rPr kumimoji="1" lang="en-US" altLang="zh-CN" sz="2000" dirty="0" smtClean="0">
                <a:ln w="34925">
                  <a:noFill/>
                </a:ln>
              </a:rPr>
              <a:t>=64</a:t>
            </a:r>
            <a:r>
              <a:rPr kumimoji="1" lang="en-US" altLang="zh-CN" sz="2000" dirty="0">
                <a:ln w="34925">
                  <a:noFill/>
                </a:ln>
              </a:rPr>
              <a:t>, </a:t>
            </a:r>
            <a:r>
              <a:rPr kumimoji="1" lang="en-US" altLang="zh-CN" sz="2000" dirty="0" err="1" smtClean="0">
                <a:ln w="34925">
                  <a:noFill/>
                </a:ln>
              </a:rPr>
              <a:t>input_dim</a:t>
            </a:r>
            <a:r>
              <a:rPr kumimoji="1" lang="en-US" altLang="zh-CN" sz="2000" dirty="0" smtClean="0">
                <a:ln w="34925">
                  <a:noFill/>
                </a:ln>
              </a:rPr>
              <a:t>=100,</a:t>
            </a:r>
            <a:r>
              <a:rPr kumimoji="1" lang="zh-CN" altLang="en-US" sz="2000" dirty="0" smtClean="0">
                <a:ln w="34925">
                  <a:noFill/>
                </a:ln>
              </a:rPr>
              <a:t> </a:t>
            </a:r>
            <a:r>
              <a:rPr kumimoji="1" lang="en-US" altLang="zh-CN" sz="2000" dirty="0" smtClean="0">
                <a:ln w="34925">
                  <a:noFill/>
                </a:ln>
              </a:rPr>
              <a:t>activation="</a:t>
            </a:r>
            <a:r>
              <a:rPr kumimoji="1" lang="en-US" altLang="zh-CN" sz="2000" dirty="0" err="1" smtClean="0">
                <a:ln w="34925">
                  <a:noFill/>
                </a:ln>
              </a:rPr>
              <a:t>relu</a:t>
            </a:r>
            <a:r>
              <a:rPr kumimoji="1" lang="en-US" altLang="zh-CN" sz="2000" dirty="0" smtClean="0">
                <a:ln w="34925">
                  <a:noFill/>
                </a:ln>
              </a:rPr>
              <a:t>"))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000" dirty="0" err="1" smtClean="0">
                <a:ln w="34925">
                  <a:noFill/>
                </a:ln>
              </a:rPr>
              <a:t>model.add</a:t>
            </a:r>
            <a:r>
              <a:rPr kumimoji="1" lang="en-US" altLang="zh-CN" sz="2000" dirty="0" smtClean="0">
                <a:ln w="34925">
                  <a:noFill/>
                </a:ln>
              </a:rPr>
              <a:t>(Dense(</a:t>
            </a:r>
            <a:r>
              <a:rPr kumimoji="1" lang="en-US" altLang="zh-CN" sz="2000" dirty="0" err="1" smtClean="0">
                <a:ln w="34925">
                  <a:noFill/>
                </a:ln>
              </a:rPr>
              <a:t>output_dim</a:t>
            </a:r>
            <a:r>
              <a:rPr kumimoji="1" lang="en-US" altLang="zh-CN" sz="2000" dirty="0" smtClean="0">
                <a:ln w="34925">
                  <a:noFill/>
                </a:ln>
              </a:rPr>
              <a:t>=2,activation</a:t>
            </a:r>
            <a:r>
              <a:rPr kumimoji="1" lang="en-US" altLang="zh-CN" sz="2000" dirty="0">
                <a:ln w="34925">
                  <a:noFill/>
                </a:ln>
              </a:rPr>
              <a:t>="sigmoid</a:t>
            </a:r>
            <a:r>
              <a:rPr kumimoji="1" lang="en-US" altLang="zh-CN" sz="2000" dirty="0" smtClean="0">
                <a:ln w="34925">
                  <a:noFill/>
                </a:ln>
              </a:rPr>
              <a:t>"))</a:t>
            </a:r>
            <a:endParaRPr kumimoji="1" lang="en-US" altLang="zh-CN" sz="2000" dirty="0" smtClean="0">
              <a:ln w="34925">
                <a:noFill/>
              </a:ln>
            </a:endParaRP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endParaRPr kumimoji="1" lang="en-US" altLang="zh-CN" sz="2000" dirty="0" smtClean="0">
              <a:ln w="34925">
                <a:noFill/>
              </a:ln>
            </a:endParaRP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000" dirty="0" err="1" smtClean="0">
                <a:ln w="34925">
                  <a:noFill/>
                </a:ln>
              </a:rPr>
              <a:t>model.compile</a:t>
            </a:r>
            <a:r>
              <a:rPr kumimoji="1" lang="en-US" altLang="zh-CN" sz="2000" dirty="0" smtClean="0">
                <a:ln w="34925">
                  <a:noFill/>
                </a:ln>
              </a:rPr>
              <a:t>(loss</a:t>
            </a:r>
            <a:r>
              <a:rPr kumimoji="1" lang="en-US" altLang="zh-CN" sz="2000" dirty="0">
                <a:ln w="34925">
                  <a:noFill/>
                </a:ln>
              </a:rPr>
              <a:t>='</a:t>
            </a:r>
            <a:r>
              <a:rPr kumimoji="1" lang="en-US" altLang="zh-CN" sz="2000" dirty="0" err="1">
                <a:ln w="34925">
                  <a:noFill/>
                </a:ln>
              </a:rPr>
              <a:t>categorical_crossentropy</a:t>
            </a:r>
            <a:r>
              <a:rPr kumimoji="1" lang="en-US" altLang="zh-CN" sz="2000" dirty="0">
                <a:ln w="34925">
                  <a:noFill/>
                </a:ln>
              </a:rPr>
              <a:t>', optimizer='</a:t>
            </a:r>
            <a:r>
              <a:rPr kumimoji="1" lang="en-US" altLang="zh-CN" sz="2000" dirty="0" err="1">
                <a:ln w="34925">
                  <a:noFill/>
                </a:ln>
              </a:rPr>
              <a:t>sgd</a:t>
            </a:r>
            <a:r>
              <a:rPr kumimoji="1" lang="en-US" altLang="zh-CN" sz="2000" dirty="0">
                <a:ln w="34925">
                  <a:noFill/>
                </a:ln>
              </a:rPr>
              <a:t>', metrics=['accuracy</a:t>
            </a:r>
            <a:r>
              <a:rPr kumimoji="1" lang="en-US" altLang="zh-CN" sz="2000" dirty="0" smtClean="0">
                <a:ln w="34925">
                  <a:noFill/>
                </a:ln>
              </a:rPr>
              <a:t>'])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000" dirty="0" err="1" smtClean="0">
                <a:ln w="34925">
                  <a:noFill/>
                </a:ln>
              </a:rPr>
              <a:t>model.fit</a:t>
            </a:r>
            <a:r>
              <a:rPr kumimoji="1" lang="en-US" altLang="zh-CN" sz="2000" dirty="0" smtClean="0">
                <a:ln w="34925">
                  <a:noFill/>
                </a:ln>
              </a:rPr>
              <a:t>(</a:t>
            </a:r>
            <a:r>
              <a:rPr kumimoji="1" lang="en-US" altLang="zh-CN" sz="2000" dirty="0" err="1" smtClean="0">
                <a:ln w="34925">
                  <a:noFill/>
                </a:ln>
              </a:rPr>
              <a:t>X_train</a:t>
            </a:r>
            <a:r>
              <a:rPr kumimoji="1" lang="en-US" altLang="zh-CN" sz="2000" dirty="0">
                <a:ln w="34925">
                  <a:noFill/>
                </a:ln>
              </a:rPr>
              <a:t>, </a:t>
            </a:r>
            <a:r>
              <a:rPr kumimoji="1" lang="en-US" altLang="zh-CN" sz="2000" dirty="0" err="1">
                <a:ln w="34925">
                  <a:noFill/>
                </a:ln>
              </a:rPr>
              <a:t>Y_train</a:t>
            </a:r>
            <a:r>
              <a:rPr kumimoji="1" lang="en-US" altLang="zh-CN" sz="2000" dirty="0">
                <a:ln w="34925">
                  <a:noFill/>
                </a:ln>
              </a:rPr>
              <a:t>, </a:t>
            </a:r>
            <a:r>
              <a:rPr kumimoji="1" lang="en-US" altLang="zh-CN" sz="2000" dirty="0" err="1">
                <a:ln w="34925">
                  <a:noFill/>
                </a:ln>
              </a:rPr>
              <a:t>nb_epoch</a:t>
            </a:r>
            <a:r>
              <a:rPr kumimoji="1" lang="en-US" altLang="zh-CN" sz="2000" dirty="0">
                <a:ln w="34925">
                  <a:noFill/>
                </a:ln>
              </a:rPr>
              <a:t>=5, </a:t>
            </a:r>
            <a:r>
              <a:rPr kumimoji="1" lang="en-US" altLang="zh-CN" sz="2000" dirty="0" err="1">
                <a:ln w="34925">
                  <a:noFill/>
                </a:ln>
              </a:rPr>
              <a:t>batch_size</a:t>
            </a:r>
            <a:r>
              <a:rPr kumimoji="1" lang="en-US" altLang="zh-CN" sz="2000" dirty="0">
                <a:ln w="34925">
                  <a:noFill/>
                </a:ln>
              </a:rPr>
              <a:t>=32</a:t>
            </a:r>
            <a:r>
              <a:rPr kumimoji="1" lang="en-US" altLang="zh-CN" sz="2000" dirty="0" smtClean="0">
                <a:ln w="34925">
                  <a:noFill/>
                </a:ln>
              </a:rPr>
              <a:t>)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000" dirty="0" err="1" smtClean="0">
                <a:ln w="34925">
                  <a:noFill/>
                </a:ln>
              </a:rPr>
              <a:t>model.predict</a:t>
            </a:r>
            <a:r>
              <a:rPr kumimoji="1" lang="en-US" altLang="zh-CN" sz="2000" dirty="0" smtClean="0">
                <a:ln w="34925">
                  <a:noFill/>
                </a:ln>
              </a:rPr>
              <a:t>(</a:t>
            </a:r>
            <a:r>
              <a:rPr kumimoji="1" lang="en-US" altLang="zh-CN" sz="2000" dirty="0" err="1" smtClean="0">
                <a:ln w="34925">
                  <a:noFill/>
                </a:ln>
              </a:rPr>
              <a:t>Y_test</a:t>
            </a:r>
            <a:r>
              <a:rPr kumimoji="1" lang="en-US" altLang="zh-CN" sz="2000" dirty="0">
                <a:ln w="34925">
                  <a:noFill/>
                </a:ln>
              </a:rPr>
              <a:t>)</a:t>
            </a:r>
            <a:endParaRPr kumimoji="1" lang="en-US" altLang="zh-CN" sz="2000" dirty="0" smtClean="0">
              <a:ln w="34925">
                <a:noFill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57168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721328"/>
            <a:ext cx="12192000" cy="24255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9357" y="1551229"/>
            <a:ext cx="14670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0" b="1" dirty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3</a:t>
            </a:r>
            <a:endParaRPr kumimoji="1" lang="zh-CN" altLang="en-US" sz="200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2368" y="3136278"/>
            <a:ext cx="44165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 b="1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编码与分解</a:t>
            </a:r>
            <a:endParaRPr kumimoji="1" lang="zh-CN" altLang="en-US" sz="66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703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编码与分解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有监督 </a:t>
            </a:r>
            <a:r>
              <a:rPr kumimoji="1" lang="en-US" altLang="zh-CN" dirty="0" smtClean="0"/>
              <a:t>vs</a:t>
            </a:r>
            <a:r>
              <a:rPr kumimoji="1" lang="zh-CN" altLang="en-US" dirty="0" smtClean="0"/>
              <a:t> 无监督</a:t>
            </a:r>
            <a:endParaRPr kumimoji="1" lang="zh-CN" altLang="en-US" dirty="0"/>
          </a:p>
        </p:txBody>
      </p:sp>
      <p:sp>
        <p:nvSpPr>
          <p:cNvPr id="279" name="文本占位符 2"/>
          <p:cNvSpPr txBox="1">
            <a:spLocks/>
          </p:cNvSpPr>
          <p:nvPr/>
        </p:nvSpPr>
        <p:spPr>
          <a:xfrm>
            <a:off x="424544" y="1602454"/>
            <a:ext cx="11653156" cy="1091760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b="0" dirty="0" smtClean="0"/>
              <a:t>机器学习大体上来说可以分为</a:t>
            </a:r>
            <a:r>
              <a:rPr kumimoji="1" lang="zh-CN" altLang="en-US" b="0" dirty="0" smtClean="0">
                <a:solidFill>
                  <a:srgbClr val="FFFF00"/>
                </a:solidFill>
              </a:rPr>
              <a:t>有监督学习</a:t>
            </a:r>
            <a:r>
              <a:rPr kumimoji="1" lang="zh-CN" altLang="en-US" b="0" dirty="0" smtClean="0"/>
              <a:t>和</a:t>
            </a:r>
            <a:r>
              <a:rPr kumimoji="1" lang="zh-CN" altLang="en-US" b="0" dirty="0" smtClean="0">
                <a:solidFill>
                  <a:srgbClr val="FFFF00"/>
                </a:solidFill>
              </a:rPr>
              <a:t>无监督学习</a:t>
            </a:r>
            <a:r>
              <a:rPr kumimoji="1" lang="zh-CN" altLang="en-US" b="0" dirty="0" smtClean="0"/>
              <a:t>。</a:t>
            </a:r>
            <a:endParaRPr kumimoji="1" lang="zh-CN" altLang="en-US" b="0" i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8" name="文本占位符 2"/>
          <p:cNvSpPr txBox="1">
            <a:spLocks/>
          </p:cNvSpPr>
          <p:nvPr/>
        </p:nvSpPr>
        <p:spPr>
          <a:xfrm>
            <a:off x="955222" y="2677885"/>
            <a:ext cx="10303327" cy="3537922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3200" b="0" dirty="0" smtClean="0"/>
              <a:t>有监督学习类似一个拟合的过程，需要数据对</a:t>
            </a:r>
            <a:r>
              <a:rPr kumimoji="1" lang="en-US" altLang="zh-CN" sz="3200" b="0" dirty="0" smtClean="0"/>
              <a:t>(</a:t>
            </a:r>
            <a:r>
              <a:rPr kumimoji="1" lang="en-US" altLang="zh-CN" sz="3200" b="0" dirty="0" err="1" smtClean="0"/>
              <a:t>x,y</a:t>
            </a:r>
            <a:r>
              <a:rPr kumimoji="1" lang="en-US" altLang="zh-CN" sz="3200" b="0" dirty="0" smtClean="0"/>
              <a:t>)</a:t>
            </a:r>
            <a:r>
              <a:rPr kumimoji="1" lang="zh-CN" altLang="en-US" sz="3200" b="0" dirty="0" smtClean="0"/>
              <a:t>来训练，</a:t>
            </a:r>
            <a:r>
              <a:rPr kumimoji="1" lang="en-US" altLang="zh-CN" sz="3200" b="0" dirty="0" smtClean="0"/>
              <a:t>x</a:t>
            </a:r>
            <a:r>
              <a:rPr kumimoji="1" lang="zh-CN" altLang="en-US" sz="3200" b="0" dirty="0" smtClean="0"/>
              <a:t>是特征，</a:t>
            </a:r>
            <a:r>
              <a:rPr kumimoji="1" lang="en-US" altLang="zh-CN" sz="3200" b="0" dirty="0" smtClean="0"/>
              <a:t>y</a:t>
            </a:r>
            <a:r>
              <a:rPr kumimoji="1" lang="zh-CN" altLang="en-US" sz="3200" b="0" dirty="0" smtClean="0"/>
              <a:t>是标签；</a:t>
            </a:r>
            <a:endParaRPr kumimoji="1" lang="en-US" altLang="zh-CN" sz="3200" b="0" dirty="0" smtClean="0"/>
          </a:p>
          <a:p>
            <a:pPr marL="571500" indent="-57150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3200" b="0" dirty="0" smtClean="0"/>
              <a:t>无监督学习类似一个聚类的过程，从大量的数据中自己学习到数据的规律，一般用于特征提取。</a:t>
            </a:r>
            <a:endParaRPr kumimoji="1" lang="en-US" altLang="zh-CN" sz="3200" b="0" dirty="0" smtClean="0"/>
          </a:p>
        </p:txBody>
      </p:sp>
    </p:spTree>
    <p:extLst>
      <p:ext uri="{BB962C8B-B14F-4D97-AF65-F5344CB8AC3E}">
        <p14:creationId xmlns:p14="http://schemas.microsoft.com/office/powerpoint/2010/main" val="52497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" grpId="0"/>
      <p:bldP spid="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编码与分解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自编码器</a:t>
            </a:r>
            <a:endParaRPr kumimoji="1" lang="zh-CN" altLang="en-US" dirty="0"/>
          </a:p>
        </p:txBody>
      </p:sp>
      <p:sp>
        <p:nvSpPr>
          <p:cNvPr id="136" name="文本占位符 2"/>
          <p:cNvSpPr txBox="1">
            <a:spLocks/>
          </p:cNvSpPr>
          <p:nvPr/>
        </p:nvSpPr>
        <p:spPr>
          <a:xfrm>
            <a:off x="5676953" y="1760575"/>
            <a:ext cx="4433637" cy="836583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4800" dirty="0" smtClean="0"/>
              <a:t>自编码器</a:t>
            </a:r>
            <a:endParaRPr kumimoji="1" lang="zh-CN" altLang="en-US" sz="4800" dirty="0"/>
          </a:p>
        </p:txBody>
      </p:sp>
      <p:grpSp>
        <p:nvGrpSpPr>
          <p:cNvPr id="280" name="组 279"/>
          <p:cNvGrpSpPr/>
          <p:nvPr/>
        </p:nvGrpSpPr>
        <p:grpSpPr>
          <a:xfrm>
            <a:off x="802393" y="1939571"/>
            <a:ext cx="4048435" cy="3974206"/>
            <a:chOff x="802393" y="1939571"/>
            <a:chExt cx="4048435" cy="3974206"/>
          </a:xfrm>
        </p:grpSpPr>
        <p:sp>
          <p:nvSpPr>
            <p:cNvPr id="44" name="椭圆 43"/>
            <p:cNvSpPr/>
            <p:nvPr/>
          </p:nvSpPr>
          <p:spPr>
            <a:xfrm rot="5400000">
              <a:off x="834371" y="1944320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 rot="5400000">
              <a:off x="834371" y="2853232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 rot="5400000">
              <a:off x="834372" y="3727894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rot="5400000">
              <a:off x="818382" y="4637283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 rot="5400000">
              <a:off x="802393" y="5504626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rot="5400000">
              <a:off x="2763254" y="4596188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50" name="直线箭头连接符 49"/>
            <p:cNvCxnSpPr>
              <a:stCxn id="44" idx="0"/>
              <a:endCxn id="49" idx="4"/>
            </p:cNvCxnSpPr>
            <p:nvPr/>
          </p:nvCxnSpPr>
          <p:spPr>
            <a:xfrm>
              <a:off x="1243522" y="2148896"/>
              <a:ext cx="1519732" cy="2651868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箭头连接符 50"/>
            <p:cNvCxnSpPr>
              <a:stCxn id="45" idx="0"/>
              <a:endCxn id="49" idx="4"/>
            </p:cNvCxnSpPr>
            <p:nvPr/>
          </p:nvCxnSpPr>
          <p:spPr>
            <a:xfrm>
              <a:off x="1243522" y="3057808"/>
              <a:ext cx="1519732" cy="1742956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线箭头连接符 51"/>
            <p:cNvCxnSpPr>
              <a:stCxn id="46" idx="0"/>
              <a:endCxn id="49" idx="4"/>
            </p:cNvCxnSpPr>
            <p:nvPr/>
          </p:nvCxnSpPr>
          <p:spPr>
            <a:xfrm>
              <a:off x="1243523" y="3932470"/>
              <a:ext cx="1519731" cy="86829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线箭头连接符 52"/>
            <p:cNvCxnSpPr>
              <a:stCxn id="47" idx="0"/>
              <a:endCxn id="49" idx="4"/>
            </p:cNvCxnSpPr>
            <p:nvPr/>
          </p:nvCxnSpPr>
          <p:spPr>
            <a:xfrm flipV="1">
              <a:off x="1227533" y="4800764"/>
              <a:ext cx="1535721" cy="41095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线箭头连接符 53"/>
            <p:cNvCxnSpPr>
              <a:stCxn id="48" idx="0"/>
              <a:endCxn id="49" idx="4"/>
            </p:cNvCxnSpPr>
            <p:nvPr/>
          </p:nvCxnSpPr>
          <p:spPr>
            <a:xfrm flipV="1">
              <a:off x="1211544" y="4800764"/>
              <a:ext cx="1551710" cy="908438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 rot="5400000">
              <a:off x="2779243" y="2829265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21" name="直线箭头连接符 20"/>
            <p:cNvCxnSpPr>
              <a:stCxn id="44" idx="0"/>
              <a:endCxn id="20" idx="4"/>
            </p:cNvCxnSpPr>
            <p:nvPr/>
          </p:nvCxnSpPr>
          <p:spPr>
            <a:xfrm>
              <a:off x="1243522" y="2148896"/>
              <a:ext cx="1535721" cy="884945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箭头连接符 21"/>
            <p:cNvCxnSpPr>
              <a:stCxn id="45" idx="0"/>
              <a:endCxn id="20" idx="4"/>
            </p:cNvCxnSpPr>
            <p:nvPr/>
          </p:nvCxnSpPr>
          <p:spPr>
            <a:xfrm flipV="1">
              <a:off x="1243522" y="3033841"/>
              <a:ext cx="1535721" cy="23967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线箭头连接符 22"/>
            <p:cNvCxnSpPr>
              <a:stCxn id="46" idx="0"/>
              <a:endCxn id="20" idx="4"/>
            </p:cNvCxnSpPr>
            <p:nvPr/>
          </p:nvCxnSpPr>
          <p:spPr>
            <a:xfrm flipV="1">
              <a:off x="1243523" y="3033841"/>
              <a:ext cx="1535720" cy="89862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箭头连接符 23"/>
            <p:cNvCxnSpPr>
              <a:stCxn id="47" idx="0"/>
              <a:endCxn id="20" idx="4"/>
            </p:cNvCxnSpPr>
            <p:nvPr/>
          </p:nvCxnSpPr>
          <p:spPr>
            <a:xfrm flipV="1">
              <a:off x="1227533" y="3033841"/>
              <a:ext cx="1551710" cy="1808018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线箭头连接符 24"/>
            <p:cNvCxnSpPr>
              <a:stCxn id="48" idx="0"/>
              <a:endCxn id="20" idx="4"/>
            </p:cNvCxnSpPr>
            <p:nvPr/>
          </p:nvCxnSpPr>
          <p:spPr>
            <a:xfrm flipV="1">
              <a:off x="1211544" y="3033841"/>
              <a:ext cx="1567699" cy="267536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 rot="5400000">
              <a:off x="2779243" y="3727894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2" name="直线箭头连接符 41"/>
            <p:cNvCxnSpPr>
              <a:stCxn id="44" idx="0"/>
              <a:endCxn id="41" idx="4"/>
            </p:cNvCxnSpPr>
            <p:nvPr/>
          </p:nvCxnSpPr>
          <p:spPr>
            <a:xfrm>
              <a:off x="1243522" y="2148896"/>
              <a:ext cx="1535721" cy="178357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线箭头连接符 42"/>
            <p:cNvCxnSpPr>
              <a:stCxn id="45" idx="0"/>
              <a:endCxn id="41" idx="4"/>
            </p:cNvCxnSpPr>
            <p:nvPr/>
          </p:nvCxnSpPr>
          <p:spPr>
            <a:xfrm>
              <a:off x="1243522" y="3057808"/>
              <a:ext cx="1535721" cy="874662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箭头连接符 54"/>
            <p:cNvCxnSpPr>
              <a:stCxn id="47" idx="0"/>
              <a:endCxn id="41" idx="4"/>
            </p:cNvCxnSpPr>
            <p:nvPr/>
          </p:nvCxnSpPr>
          <p:spPr>
            <a:xfrm flipV="1">
              <a:off x="1227533" y="3932470"/>
              <a:ext cx="1551710" cy="90938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线箭头连接符 55"/>
            <p:cNvCxnSpPr>
              <a:stCxn id="46" idx="0"/>
              <a:endCxn id="41" idx="4"/>
            </p:cNvCxnSpPr>
            <p:nvPr/>
          </p:nvCxnSpPr>
          <p:spPr>
            <a:xfrm rot="5400000" flipV="1">
              <a:off x="2011383" y="3164610"/>
              <a:ext cx="0" cy="153572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线箭头连接符 56"/>
            <p:cNvCxnSpPr>
              <a:stCxn id="48" idx="0"/>
              <a:endCxn id="41" idx="4"/>
            </p:cNvCxnSpPr>
            <p:nvPr/>
          </p:nvCxnSpPr>
          <p:spPr>
            <a:xfrm flipV="1">
              <a:off x="1211544" y="3932470"/>
              <a:ext cx="1567699" cy="1776732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椭圆 87"/>
            <p:cNvSpPr/>
            <p:nvPr/>
          </p:nvSpPr>
          <p:spPr>
            <a:xfrm rot="5400000">
              <a:off x="4425688" y="3733335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19" name="直线箭头连接符 118"/>
            <p:cNvCxnSpPr>
              <a:stCxn id="20" idx="0"/>
              <a:endCxn id="88" idx="4"/>
            </p:cNvCxnSpPr>
            <p:nvPr/>
          </p:nvCxnSpPr>
          <p:spPr>
            <a:xfrm>
              <a:off x="3188394" y="3033841"/>
              <a:ext cx="1237294" cy="90407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线箭头连接符 121"/>
            <p:cNvCxnSpPr>
              <a:stCxn id="41" idx="0"/>
              <a:endCxn id="88" idx="4"/>
            </p:cNvCxnSpPr>
            <p:nvPr/>
          </p:nvCxnSpPr>
          <p:spPr>
            <a:xfrm rot="5400000" flipV="1">
              <a:off x="3804321" y="3316543"/>
              <a:ext cx="5441" cy="123729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线箭头连接符 124"/>
            <p:cNvCxnSpPr>
              <a:stCxn id="49" idx="0"/>
              <a:endCxn id="88" idx="4"/>
            </p:cNvCxnSpPr>
            <p:nvPr/>
          </p:nvCxnSpPr>
          <p:spPr>
            <a:xfrm flipV="1">
              <a:off x="3172405" y="3937911"/>
              <a:ext cx="1253283" cy="862853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椭圆 137"/>
            <p:cNvSpPr/>
            <p:nvPr/>
          </p:nvSpPr>
          <p:spPr>
            <a:xfrm rot="5400000">
              <a:off x="4441677" y="2844969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39" name="直线箭头连接符 138"/>
            <p:cNvCxnSpPr>
              <a:stCxn id="49" idx="0"/>
              <a:endCxn id="138" idx="4"/>
            </p:cNvCxnSpPr>
            <p:nvPr/>
          </p:nvCxnSpPr>
          <p:spPr>
            <a:xfrm flipV="1">
              <a:off x="3172405" y="3049545"/>
              <a:ext cx="1269272" cy="175121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线箭头连接符 139"/>
            <p:cNvCxnSpPr>
              <a:stCxn id="20" idx="0"/>
              <a:endCxn id="138" idx="4"/>
            </p:cNvCxnSpPr>
            <p:nvPr/>
          </p:nvCxnSpPr>
          <p:spPr>
            <a:xfrm>
              <a:off x="3188394" y="3033841"/>
              <a:ext cx="1253283" cy="1570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线箭头连接符 140"/>
            <p:cNvCxnSpPr>
              <a:stCxn id="41" idx="0"/>
              <a:endCxn id="138" idx="4"/>
            </p:cNvCxnSpPr>
            <p:nvPr/>
          </p:nvCxnSpPr>
          <p:spPr>
            <a:xfrm flipV="1">
              <a:off x="3188394" y="3049545"/>
              <a:ext cx="1253283" cy="882925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5" name="椭圆 154"/>
            <p:cNvSpPr/>
            <p:nvPr/>
          </p:nvSpPr>
          <p:spPr>
            <a:xfrm rot="5400000">
              <a:off x="4407682" y="4616260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 rot="5400000">
              <a:off x="4407682" y="5504626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 rot="5400000">
              <a:off x="4407681" y="1939571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58" name="直线箭头连接符 157"/>
            <p:cNvCxnSpPr>
              <a:stCxn id="20" idx="0"/>
              <a:endCxn id="157" idx="4"/>
            </p:cNvCxnSpPr>
            <p:nvPr/>
          </p:nvCxnSpPr>
          <p:spPr>
            <a:xfrm flipV="1">
              <a:off x="3188394" y="2144147"/>
              <a:ext cx="1219287" cy="88969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线箭头连接符 160"/>
            <p:cNvCxnSpPr>
              <a:stCxn id="20" idx="0"/>
              <a:endCxn id="155" idx="4"/>
            </p:cNvCxnSpPr>
            <p:nvPr/>
          </p:nvCxnSpPr>
          <p:spPr>
            <a:xfrm>
              <a:off x="3188394" y="3033841"/>
              <a:ext cx="1219288" cy="1786995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线箭头连接符 163"/>
            <p:cNvCxnSpPr>
              <a:stCxn id="20" idx="0"/>
              <a:endCxn id="156" idx="4"/>
            </p:cNvCxnSpPr>
            <p:nvPr/>
          </p:nvCxnSpPr>
          <p:spPr>
            <a:xfrm>
              <a:off x="3188394" y="3033841"/>
              <a:ext cx="1219288" cy="267536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线箭头连接符 167"/>
            <p:cNvCxnSpPr>
              <a:stCxn id="41" idx="0"/>
              <a:endCxn id="155" idx="4"/>
            </p:cNvCxnSpPr>
            <p:nvPr/>
          </p:nvCxnSpPr>
          <p:spPr>
            <a:xfrm>
              <a:off x="3188394" y="3932470"/>
              <a:ext cx="1219288" cy="888366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线箭头连接符 170"/>
            <p:cNvCxnSpPr>
              <a:stCxn id="49" idx="0"/>
              <a:endCxn id="156" idx="4"/>
            </p:cNvCxnSpPr>
            <p:nvPr/>
          </p:nvCxnSpPr>
          <p:spPr>
            <a:xfrm>
              <a:off x="3172405" y="4800764"/>
              <a:ext cx="1235277" cy="908438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线箭头连接符 173"/>
            <p:cNvCxnSpPr>
              <a:stCxn id="49" idx="0"/>
              <a:endCxn id="155" idx="4"/>
            </p:cNvCxnSpPr>
            <p:nvPr/>
          </p:nvCxnSpPr>
          <p:spPr>
            <a:xfrm>
              <a:off x="3172405" y="4800764"/>
              <a:ext cx="1235277" cy="20072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线箭头连接符 176"/>
            <p:cNvCxnSpPr>
              <a:stCxn id="49" idx="0"/>
              <a:endCxn id="157" idx="4"/>
            </p:cNvCxnSpPr>
            <p:nvPr/>
          </p:nvCxnSpPr>
          <p:spPr>
            <a:xfrm flipV="1">
              <a:off x="3172405" y="2144147"/>
              <a:ext cx="1235276" cy="2656617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线箭头连接符 179"/>
            <p:cNvCxnSpPr>
              <a:stCxn id="41" idx="0"/>
              <a:endCxn id="157" idx="4"/>
            </p:cNvCxnSpPr>
            <p:nvPr/>
          </p:nvCxnSpPr>
          <p:spPr>
            <a:xfrm flipV="1">
              <a:off x="3188394" y="2144147"/>
              <a:ext cx="1219287" cy="1788323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线箭头连接符 182"/>
            <p:cNvCxnSpPr>
              <a:stCxn id="41" idx="0"/>
              <a:endCxn id="156" idx="4"/>
            </p:cNvCxnSpPr>
            <p:nvPr/>
          </p:nvCxnSpPr>
          <p:spPr>
            <a:xfrm>
              <a:off x="3188394" y="3932470"/>
              <a:ext cx="1219288" cy="1776732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78" name="文本占位符 2"/>
              <p:cNvSpPr txBox="1">
                <a:spLocks/>
              </p:cNvSpPr>
              <p:nvPr/>
            </p:nvSpPr>
            <p:spPr>
              <a:xfrm>
                <a:off x="5676953" y="2905690"/>
                <a:ext cx="5245836" cy="671700"/>
              </a:xfrm>
              <a:prstGeom prst="rect">
                <a:avLst/>
              </a:prstGeom>
            </p:spPr>
            <p:txBody>
              <a:bodyPr/>
              <a:lstStyle>
                <a:lvl1pPr marL="0" indent="0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3600" b="1" kern="120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kumimoji="1" lang="zh-CN" altLang="en-US" b="0" dirty="0" smtClean="0"/>
                  <a:t>训练恒等函数：</a:t>
                </a:r>
                <a14:m>
                  <m:oMath xmlns:m="http://schemas.openxmlformats.org/officeDocument/2006/math">
                    <m:r>
                      <a:rPr kumimoji="1" lang="en-US" altLang="zh-CN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𝑓</m:t>
                    </m:r>
                    <m:d>
                      <m:dPr>
                        <m:ctrlPr>
                          <a:rPr kumimoji="1" lang="en-US" altLang="zh-CN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dPr>
                      <m:e>
                        <m:r>
                          <a:rPr kumimoji="1" lang="en-US" altLang="zh-CN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𝑥</m:t>
                        </m:r>
                      </m:e>
                    </m:d>
                    <m:r>
                      <a:rPr kumimoji="1" lang="en-US" altLang="zh-CN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=</m:t>
                    </m:r>
                    <m:r>
                      <a:rPr kumimoji="1" lang="en-US" altLang="zh-CN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𝑥</m:t>
                    </m:r>
                  </m:oMath>
                </a14:m>
                <a:endParaRPr kumimoji="1" lang="zh-CN" altLang="en-US" b="0" i="1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278" name="文本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6953" y="2905690"/>
                <a:ext cx="5245836" cy="671700"/>
              </a:xfrm>
              <a:prstGeom prst="rect">
                <a:avLst/>
              </a:prstGeom>
              <a:blipFill rotWithShape="0">
                <a:blip r:embed="rId2"/>
                <a:stretch>
                  <a:fillRect l="-3484" t="-26364" b="-18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9" name="文本占位符 2"/>
          <p:cNvSpPr txBox="1">
            <a:spLocks/>
          </p:cNvSpPr>
          <p:nvPr/>
        </p:nvSpPr>
        <p:spPr>
          <a:xfrm>
            <a:off x="5676953" y="4019082"/>
            <a:ext cx="5245836" cy="1690120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b="0" dirty="0" smtClean="0"/>
              <a:t>“强人所难”地用低维向量来表征高维数据，结果只能是提取</a:t>
            </a:r>
            <a:r>
              <a:rPr kumimoji="1" lang="zh-CN" altLang="en-US" b="0" smtClean="0"/>
              <a:t>数据的共性。</a:t>
            </a:r>
            <a:endParaRPr kumimoji="1" lang="zh-CN" altLang="en-US" b="0" i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13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278" grpId="0"/>
      <p:bldP spid="27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编码与分解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应该学到什么</a:t>
            </a:r>
            <a:endParaRPr kumimoji="1" lang="zh-CN" altLang="en-US" dirty="0"/>
          </a:p>
        </p:txBody>
      </p:sp>
      <p:sp>
        <p:nvSpPr>
          <p:cNvPr id="136" name="文本占位符 2"/>
          <p:cNvSpPr txBox="1">
            <a:spLocks/>
          </p:cNvSpPr>
          <p:nvPr/>
        </p:nvSpPr>
        <p:spPr>
          <a:xfrm>
            <a:off x="1313501" y="1596216"/>
            <a:ext cx="4433637" cy="836583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4400" dirty="0" smtClean="0"/>
              <a:t>自编码器</a:t>
            </a:r>
            <a:endParaRPr kumimoji="1" lang="zh-CN" altLang="en-US" sz="4400" dirty="0"/>
          </a:p>
        </p:txBody>
      </p:sp>
      <p:sp>
        <p:nvSpPr>
          <p:cNvPr id="278" name="文本占位符 2"/>
          <p:cNvSpPr txBox="1">
            <a:spLocks/>
          </p:cNvSpPr>
          <p:nvPr/>
        </p:nvSpPr>
        <p:spPr>
          <a:xfrm>
            <a:off x="3928364" y="1761099"/>
            <a:ext cx="6996310" cy="671700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b="0" dirty="0" smtClean="0"/>
              <a:t>数据的特征</a:t>
            </a:r>
            <a:r>
              <a:rPr kumimoji="1" lang="zh-CN" altLang="en-US" b="0" smtClean="0"/>
              <a:t>应该由数据本身决定。</a:t>
            </a:r>
            <a:endParaRPr kumimoji="1" lang="zh-CN" altLang="en-US" b="0" i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2098035" y="2943464"/>
            <a:ext cx="3028661" cy="3028661"/>
            <a:chOff x="1749980" y="2975548"/>
            <a:chExt cx="3028661" cy="302866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r="33449"/>
            <a:stretch/>
          </p:blipFill>
          <p:spPr>
            <a:xfrm>
              <a:off x="1749980" y="2975548"/>
              <a:ext cx="3028661" cy="3028661"/>
            </a:xfrm>
            <a:prstGeom prst="rect">
              <a:avLst/>
            </a:prstGeom>
          </p:spPr>
        </p:pic>
        <p:sp>
          <p:nvSpPr>
            <p:cNvPr id="58" name="文本占位符 2"/>
            <p:cNvSpPr txBox="1">
              <a:spLocks/>
            </p:cNvSpPr>
            <p:nvPr/>
          </p:nvSpPr>
          <p:spPr>
            <a:xfrm>
              <a:off x="2621682" y="3160295"/>
              <a:ext cx="1613433" cy="2507278"/>
            </a:xfrm>
            <a:prstGeom prst="rect">
              <a:avLst/>
            </a:prstGeom>
          </p:spPr>
          <p:txBody>
            <a:bodyPr/>
            <a:lstStyle>
              <a:lvl1pPr marL="0" indent="0" algn="l" defTabSz="914377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3600" b="1" kern="120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defRPr>
              </a:lvl1pPr>
              <a:lvl2pPr marL="685783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1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0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49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18000" dirty="0" smtClean="0">
                  <a:solidFill>
                    <a:srgbClr val="FFC000"/>
                  </a:solidFill>
                </a:rPr>
                <a:t>A</a:t>
              </a:r>
              <a:endParaRPr kumimoji="1" lang="zh-CN" altLang="en-US" sz="18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7" name="组 6"/>
          <p:cNvGrpSpPr/>
          <p:nvPr/>
        </p:nvGrpSpPr>
        <p:grpSpPr>
          <a:xfrm>
            <a:off x="6728304" y="2943464"/>
            <a:ext cx="3030309" cy="3028661"/>
            <a:chOff x="6380249" y="2975548"/>
            <a:chExt cx="3030309" cy="302866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r="10993"/>
            <a:stretch/>
          </p:blipFill>
          <p:spPr>
            <a:xfrm>
              <a:off x="6380249" y="2975548"/>
              <a:ext cx="3030309" cy="3028661"/>
            </a:xfrm>
            <a:prstGeom prst="rect">
              <a:avLst/>
            </a:prstGeom>
          </p:spPr>
        </p:pic>
        <p:sp>
          <p:nvSpPr>
            <p:cNvPr id="59" name="文本占位符 2"/>
            <p:cNvSpPr txBox="1">
              <a:spLocks/>
            </p:cNvSpPr>
            <p:nvPr/>
          </p:nvSpPr>
          <p:spPr>
            <a:xfrm>
              <a:off x="7233787" y="3160295"/>
              <a:ext cx="1613433" cy="2507278"/>
            </a:xfrm>
            <a:prstGeom prst="rect">
              <a:avLst/>
            </a:prstGeom>
          </p:spPr>
          <p:txBody>
            <a:bodyPr/>
            <a:lstStyle>
              <a:lvl1pPr marL="0" indent="0" algn="l" defTabSz="914377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3600" b="1" kern="120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defRPr>
              </a:lvl1pPr>
              <a:lvl2pPr marL="685783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1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0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49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18000" dirty="0" smtClean="0">
                  <a:solidFill>
                    <a:srgbClr val="FFC000"/>
                  </a:solidFill>
                </a:rPr>
                <a:t>B</a:t>
              </a:r>
              <a:endParaRPr kumimoji="1" lang="zh-CN" altLang="en-US" sz="18000" dirty="0">
                <a:solidFill>
                  <a:srgbClr val="FFC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370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编码与分解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端到端学习</a:t>
            </a:r>
            <a:endParaRPr kumimoji="1" lang="zh-CN" altLang="en-US" dirty="0"/>
          </a:p>
        </p:txBody>
      </p:sp>
      <p:sp>
        <p:nvSpPr>
          <p:cNvPr id="136" name="文本占位符 2"/>
          <p:cNvSpPr txBox="1">
            <a:spLocks/>
          </p:cNvSpPr>
          <p:nvPr/>
        </p:nvSpPr>
        <p:spPr>
          <a:xfrm>
            <a:off x="687859" y="1917058"/>
            <a:ext cx="5985657" cy="836583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4400" dirty="0" smtClean="0"/>
              <a:t>自编码器做了什么？</a:t>
            </a:r>
            <a:endParaRPr kumimoji="1" lang="zh-CN" altLang="en-US" sz="4400" dirty="0"/>
          </a:p>
        </p:txBody>
      </p:sp>
      <p:sp>
        <p:nvSpPr>
          <p:cNvPr id="278" name="文本占位符 2"/>
          <p:cNvSpPr txBox="1">
            <a:spLocks/>
          </p:cNvSpPr>
          <p:nvPr/>
        </p:nvSpPr>
        <p:spPr>
          <a:xfrm>
            <a:off x="864322" y="2931126"/>
            <a:ext cx="8937404" cy="3164874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en-US" altLang="zh-CN" b="0" dirty="0" smtClean="0"/>
              <a:t>1</a:t>
            </a:r>
            <a:r>
              <a:rPr kumimoji="1" lang="zh-CN" altLang="en-US" b="0" dirty="0" smtClean="0"/>
              <a:t>、无监督训练：输入输出都是自身；</a:t>
            </a:r>
            <a:endParaRPr kumimoji="1" lang="en-US" altLang="zh-CN" b="0" dirty="0" smtClean="0"/>
          </a:p>
          <a:p>
            <a:pPr>
              <a:lnSpc>
                <a:spcPct val="150000"/>
              </a:lnSpc>
            </a:pPr>
            <a:r>
              <a:rPr kumimoji="1" lang="en-US" altLang="zh-CN" b="0" dirty="0" smtClean="0"/>
              <a:t>2</a:t>
            </a:r>
            <a:r>
              <a:rPr kumimoji="1" lang="zh-CN" altLang="en-US" b="0" dirty="0" smtClean="0"/>
              <a:t>、让数据说话：得到什么取决于数据自身；</a:t>
            </a:r>
            <a:endParaRPr kumimoji="1" lang="en-US" altLang="zh-CN" b="0" dirty="0" smtClean="0"/>
          </a:p>
          <a:p>
            <a:pPr>
              <a:lnSpc>
                <a:spcPct val="150000"/>
              </a:lnSpc>
            </a:pPr>
            <a:r>
              <a:rPr kumimoji="1" lang="en-US" altLang="zh-CN" b="0" dirty="0" smtClean="0"/>
              <a:t>3</a:t>
            </a:r>
            <a:r>
              <a:rPr kumimoji="1" lang="zh-CN" altLang="en-US" b="0" dirty="0" smtClean="0"/>
              <a:t>、信息损失：有效丢弃无关的信息。</a:t>
            </a:r>
            <a:endParaRPr kumimoji="1" lang="en-US" altLang="zh-CN" b="0" dirty="0" smtClean="0"/>
          </a:p>
        </p:txBody>
      </p:sp>
      <p:sp>
        <p:nvSpPr>
          <p:cNvPr id="12" name="文本占位符 2"/>
          <p:cNvSpPr txBox="1">
            <a:spLocks/>
          </p:cNvSpPr>
          <p:nvPr/>
        </p:nvSpPr>
        <p:spPr>
          <a:xfrm>
            <a:off x="5725080" y="1917057"/>
            <a:ext cx="5343973" cy="836583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4800" dirty="0" smtClean="0"/>
              <a:t>端到端的处理方案！</a:t>
            </a:r>
            <a:endParaRPr kumimoji="1"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75331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编码与分解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SVD</a:t>
            </a:r>
            <a:r>
              <a:rPr kumimoji="1" lang="zh-CN" altLang="en-US" dirty="0" smtClean="0"/>
              <a:t>分解</a:t>
            </a:r>
            <a:endParaRPr kumimoji="1"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1622175" y="2336452"/>
          <a:ext cx="2344125" cy="2775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825"/>
                <a:gridCol w="468825"/>
                <a:gridCol w="468825"/>
                <a:gridCol w="468825"/>
                <a:gridCol w="468825"/>
              </a:tblGrid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/>
          </p:nvPr>
        </p:nvGraphicFramePr>
        <p:xfrm>
          <a:off x="5504355" y="2336452"/>
          <a:ext cx="937650" cy="2775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825"/>
                <a:gridCol w="468825"/>
              </a:tblGrid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7916190" y="3261468"/>
          <a:ext cx="2344125" cy="925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825"/>
                <a:gridCol w="468825"/>
                <a:gridCol w="468825"/>
                <a:gridCol w="468825"/>
                <a:gridCol w="468825"/>
              </a:tblGrid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等于 4"/>
          <p:cNvSpPr/>
          <p:nvPr/>
        </p:nvSpPr>
        <p:spPr>
          <a:xfrm>
            <a:off x="4398331" y="3431082"/>
            <a:ext cx="575729" cy="585787"/>
          </a:xfrm>
          <a:prstGeom prst="mathEqual">
            <a:avLst>
              <a:gd name="adj1" fmla="val 23520"/>
              <a:gd name="adj2" fmla="val 68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" name="乘 8"/>
          <p:cNvSpPr/>
          <p:nvPr/>
        </p:nvSpPr>
        <p:spPr>
          <a:xfrm>
            <a:off x="6972300" y="3431082"/>
            <a:ext cx="542925" cy="585787"/>
          </a:xfrm>
          <a:prstGeom prst="mathMultiply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828056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编码与分解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三层自编码机</a:t>
            </a:r>
            <a:endParaRPr kumimoji="1"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563909" y="2336452"/>
          <a:ext cx="2344125" cy="2775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825"/>
                <a:gridCol w="468825"/>
                <a:gridCol w="468825"/>
                <a:gridCol w="468825"/>
                <a:gridCol w="468825"/>
              </a:tblGrid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/>
          </p:nvPr>
        </p:nvGraphicFramePr>
        <p:xfrm>
          <a:off x="7577243" y="2512637"/>
          <a:ext cx="937650" cy="2312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825"/>
                <a:gridCol w="468825"/>
              </a:tblGrid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9659265" y="3206400"/>
          <a:ext cx="2344125" cy="925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825"/>
                <a:gridCol w="468825"/>
                <a:gridCol w="468825"/>
                <a:gridCol w="468825"/>
                <a:gridCol w="468825"/>
              </a:tblGrid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等于 4"/>
          <p:cNvSpPr/>
          <p:nvPr/>
        </p:nvSpPr>
        <p:spPr>
          <a:xfrm>
            <a:off x="3238023" y="3431082"/>
            <a:ext cx="575729" cy="585787"/>
          </a:xfrm>
          <a:prstGeom prst="mathEqual">
            <a:avLst>
              <a:gd name="adj1" fmla="val 23520"/>
              <a:gd name="adj2" fmla="val 68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" name="乘 8"/>
          <p:cNvSpPr/>
          <p:nvPr/>
        </p:nvSpPr>
        <p:spPr>
          <a:xfrm>
            <a:off x="8815616" y="3431081"/>
            <a:ext cx="542925" cy="585787"/>
          </a:xfrm>
          <a:prstGeom prst="mathMultiply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/>
          </p:nvPr>
        </p:nvGraphicFramePr>
        <p:xfrm>
          <a:off x="4143742" y="2336452"/>
          <a:ext cx="2344125" cy="2775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825"/>
                <a:gridCol w="468825"/>
                <a:gridCol w="468825"/>
                <a:gridCol w="468825"/>
                <a:gridCol w="468825"/>
              </a:tblGrid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乘 10"/>
          <p:cNvSpPr/>
          <p:nvPr/>
        </p:nvSpPr>
        <p:spPr>
          <a:xfrm>
            <a:off x="6741310" y="3431082"/>
            <a:ext cx="542925" cy="585787"/>
          </a:xfrm>
          <a:prstGeom prst="mathMultiply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69497" y="1904629"/>
            <a:ext cx="5186591" cy="3528556"/>
          </a:xfrm>
          <a:prstGeom prst="ellipse">
            <a:avLst/>
          </a:pr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387063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721328"/>
            <a:ext cx="12192000" cy="24255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9357" y="1551229"/>
            <a:ext cx="14670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0" b="1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1</a:t>
            </a:r>
            <a:endParaRPr kumimoji="1" lang="zh-CN" altLang="en-US" sz="200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2368" y="3136278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 b="1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离散模型</a:t>
            </a:r>
            <a:endParaRPr kumimoji="1" lang="zh-CN" altLang="en-US" sz="66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936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编码与分解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更进一步解释</a:t>
            </a:r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291728" y="1239666"/>
            <a:ext cx="96303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SVD</a:t>
            </a: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分解与不带激活函数的三层自编码机等价！</a:t>
            </a:r>
            <a:endParaRPr kumimoji="1" lang="zh-CN" altLang="en-US" sz="36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/>
          </p:nvPr>
        </p:nvGraphicFramePr>
        <p:xfrm>
          <a:off x="1875385" y="2742089"/>
          <a:ext cx="2064000" cy="2443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800"/>
                <a:gridCol w="412800"/>
                <a:gridCol w="412800"/>
                <a:gridCol w="412800"/>
                <a:gridCol w="412800"/>
              </a:tblGrid>
              <a:tr h="407238"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7238"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7238"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7238"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7238"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7238"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1" marR="61691" marT="30844" marB="3084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5195387" y="2802248"/>
          <a:ext cx="825600" cy="2443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800"/>
                <a:gridCol w="412800"/>
              </a:tblGrid>
              <a:tr h="407238"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0" marR="61690" marT="30845" marB="30845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0" marR="61690" marT="30845" marB="30845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7238"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0" marR="61690" marT="30845" marB="30845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0" marR="61690" marT="30845" marB="30845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7238"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0" marR="61690" marT="30845" marB="30845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0" marR="61690" marT="30845" marB="30845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7238"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0" marR="61690" marT="30845" marB="30845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0" marR="61690" marT="30845" marB="30845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7238"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0" marR="61690" marT="30845" marB="30845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0" marR="61690" marT="30845" marB="30845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7238"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0" marR="61690" marT="30845" marB="30845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61690" marR="61690" marT="30845" marB="30845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/>
          </p:nvPr>
        </p:nvGraphicFramePr>
        <p:xfrm>
          <a:off x="7576817" y="3568590"/>
          <a:ext cx="2003055" cy="790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611"/>
                <a:gridCol w="400611"/>
                <a:gridCol w="400611"/>
                <a:gridCol w="400611"/>
                <a:gridCol w="400611"/>
              </a:tblGrid>
              <a:tr h="395213"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59869" marR="59869" marT="29934" marB="2993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59869" marR="59869" marT="29934" marB="2993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59869" marR="59869" marT="29934" marB="2993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59869" marR="59869" marT="29934" marB="2993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59869" marR="59869" marT="29934" marB="2993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5213"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59869" marR="59869" marT="29934" marB="2993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59869" marR="59869" marT="29934" marB="2993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59869" marR="59869" marT="29934" marB="2993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59869" marR="59869" marT="29934" marB="2993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59869" marR="59869" marT="29934" marB="29934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等于 17"/>
          <p:cNvSpPr/>
          <p:nvPr/>
        </p:nvSpPr>
        <p:spPr>
          <a:xfrm>
            <a:off x="4371568" y="3757675"/>
            <a:ext cx="405178" cy="412256"/>
          </a:xfrm>
          <a:prstGeom prst="mathEqual">
            <a:avLst>
              <a:gd name="adj1" fmla="val 23520"/>
              <a:gd name="adj2" fmla="val 68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9" name="乘 18"/>
          <p:cNvSpPr/>
          <p:nvPr/>
        </p:nvSpPr>
        <p:spPr>
          <a:xfrm>
            <a:off x="6581122" y="3757675"/>
            <a:ext cx="382091" cy="412256"/>
          </a:xfrm>
          <a:prstGeom prst="mathMultiply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991694" y="2321991"/>
            <a:ext cx="1200150" cy="3358743"/>
          </a:xfrm>
          <a:prstGeom prst="ellipse">
            <a:avLst/>
          </a:pr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876353" y="5704481"/>
            <a:ext cx="1587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句聚类</a:t>
            </a:r>
            <a:endParaRPr kumimoji="1" lang="zh-CN" altLang="en-US" sz="32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35769" y="4770018"/>
            <a:ext cx="1587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词聚类</a:t>
            </a:r>
            <a:endParaRPr kumimoji="1" lang="zh-CN" altLang="en-US" sz="32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244154" y="3416703"/>
            <a:ext cx="2619578" cy="1094199"/>
          </a:xfrm>
          <a:prstGeom prst="ellipse">
            <a:avLst/>
          </a:pr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24" name="表格 23"/>
          <p:cNvGraphicFramePr>
            <a:graphicFrameLocks noGrp="1"/>
          </p:cNvGraphicFramePr>
          <p:nvPr>
            <p:extLst/>
          </p:nvPr>
        </p:nvGraphicFramePr>
        <p:xfrm>
          <a:off x="1875384" y="2278266"/>
          <a:ext cx="2064000" cy="407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800"/>
                <a:gridCol w="412800"/>
                <a:gridCol w="412800"/>
                <a:gridCol w="412800"/>
                <a:gridCol w="412800"/>
              </a:tblGrid>
              <a:tr h="4072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A</a:t>
                      </a:r>
                      <a:endParaRPr lang="zh-CN" altLang="en-US" sz="20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61691" marR="61691" marT="30844" marB="30844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B</a:t>
                      </a:r>
                      <a:endParaRPr lang="zh-CN" altLang="en-US" sz="20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61691" marR="61691" marT="30844" marB="30844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C</a:t>
                      </a:r>
                      <a:endParaRPr lang="zh-CN" altLang="en-US" sz="20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61691" marR="61691" marT="30844" marB="30844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D</a:t>
                      </a:r>
                      <a:endParaRPr lang="zh-CN" altLang="en-US" sz="20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61691" marR="61691" marT="30844" marB="30844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E</a:t>
                      </a:r>
                      <a:endParaRPr lang="zh-CN" altLang="en-US" sz="20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61691" marR="61691" marT="30844" marB="30844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>
            <p:extLst/>
          </p:nvPr>
        </p:nvGraphicFramePr>
        <p:xfrm>
          <a:off x="1291728" y="2742089"/>
          <a:ext cx="412800" cy="2443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800"/>
              </a:tblGrid>
              <a:tr h="4072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1</a:t>
                      </a:r>
                      <a:endParaRPr lang="zh-CN" altLang="en-US" sz="2000" b="1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61691" marR="61691" marT="30844" marB="30844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72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2</a:t>
                      </a:r>
                      <a:endParaRPr lang="zh-CN" altLang="en-US" sz="2000" b="1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61691" marR="61691" marT="30844" marB="30844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72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3</a:t>
                      </a:r>
                      <a:endParaRPr lang="zh-CN" altLang="en-US" sz="2000" b="1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61691" marR="61691" marT="30844" marB="30844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72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4</a:t>
                      </a:r>
                      <a:endParaRPr lang="zh-CN" altLang="en-US" sz="2000" b="1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61691" marR="61691" marT="30844" marB="30844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72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5</a:t>
                      </a:r>
                      <a:endParaRPr lang="zh-CN" altLang="en-US" sz="2000" b="1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61691" marR="61691" marT="30844" marB="30844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72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6</a:t>
                      </a:r>
                      <a:endParaRPr lang="zh-CN" altLang="en-US" sz="2000" b="1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61691" marR="61691" marT="30844" marB="30844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85145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/>
      <p:bldP spid="2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编码与分解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千丝万缕</a:t>
            </a:r>
            <a:endParaRPr kumimoji="1" lang="zh-CN" altLang="en-US" dirty="0"/>
          </a:p>
        </p:txBody>
      </p:sp>
      <p:sp>
        <p:nvSpPr>
          <p:cNvPr id="278" name="文本占位符 2"/>
          <p:cNvSpPr txBox="1">
            <a:spLocks/>
          </p:cNvSpPr>
          <p:nvPr/>
        </p:nvSpPr>
        <p:spPr>
          <a:xfrm>
            <a:off x="397601" y="1673825"/>
            <a:ext cx="11418570" cy="4318759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30000"/>
              </a:lnSpc>
              <a:buFont typeface="+mj-lt"/>
              <a:buAutoNum type="arabicPeriod"/>
            </a:pPr>
            <a:r>
              <a:rPr kumimoji="1" lang="zh-CN" altLang="en-US" sz="3200" b="0" dirty="0" smtClean="0"/>
              <a:t>自编码器和</a:t>
            </a:r>
            <a:r>
              <a:rPr kumimoji="1" lang="en-US" altLang="zh-CN" sz="3200" b="0" dirty="0" smtClean="0"/>
              <a:t>SVD</a:t>
            </a:r>
            <a:r>
              <a:rPr kumimoji="1" lang="zh-CN" altLang="en-US" sz="3200" b="0" dirty="0" smtClean="0"/>
              <a:t>都被用来做无监督地提取特征、压缩数据，事实上它们基本上等价；</a:t>
            </a:r>
            <a:endParaRPr kumimoji="1" lang="en-US" altLang="zh-CN" sz="3200" b="0" dirty="0" smtClean="0"/>
          </a:p>
          <a:p>
            <a:pPr marL="514350" indent="-514350">
              <a:lnSpc>
                <a:spcPct val="130000"/>
              </a:lnSpc>
              <a:buFont typeface="+mj-lt"/>
              <a:buAutoNum type="arabicPeriod"/>
            </a:pPr>
            <a:r>
              <a:rPr kumimoji="1" lang="zh-CN" altLang="en-US" sz="3200" b="0" dirty="0" smtClean="0"/>
              <a:t>自编码器可以加上激活函数层叠，使得编码效果更好；</a:t>
            </a:r>
            <a:endParaRPr kumimoji="1" lang="en-US" altLang="zh-CN" sz="3200" b="0" dirty="0"/>
          </a:p>
          <a:p>
            <a:pPr marL="514350" indent="-514350">
              <a:lnSpc>
                <a:spcPct val="130000"/>
              </a:lnSpc>
              <a:buFont typeface="+mj-lt"/>
              <a:buAutoNum type="arabicPeriod"/>
            </a:pPr>
            <a:r>
              <a:rPr kumimoji="1" lang="en-US" altLang="zh-CN" sz="3200" b="0" dirty="0" smtClean="0"/>
              <a:t>SVD</a:t>
            </a:r>
            <a:r>
              <a:rPr kumimoji="1" lang="zh-CN" altLang="en-US" sz="3200" b="0" dirty="0" smtClean="0"/>
              <a:t>具有清晰的概率意义，通常还用来做聚类、做推荐系统；</a:t>
            </a:r>
            <a:endParaRPr kumimoji="1" lang="en-US" altLang="zh-CN" sz="3200" b="0" dirty="0" smtClean="0"/>
          </a:p>
          <a:p>
            <a:pPr marL="514350" indent="-514350">
              <a:lnSpc>
                <a:spcPct val="130000"/>
              </a:lnSpc>
              <a:buFont typeface="+mj-lt"/>
              <a:buAutoNum type="arabicPeriod"/>
            </a:pPr>
            <a:r>
              <a:rPr kumimoji="1" lang="zh-CN" altLang="en-US" sz="3200" b="0" dirty="0" smtClean="0"/>
              <a:t>通过研究</a:t>
            </a:r>
            <a:r>
              <a:rPr kumimoji="1" lang="en-US" altLang="zh-CN" sz="3200" b="0" dirty="0" smtClean="0"/>
              <a:t>SVD</a:t>
            </a:r>
            <a:r>
              <a:rPr kumimoji="1" lang="zh-CN" altLang="en-US" sz="3200" b="0" dirty="0" smtClean="0"/>
              <a:t>与自编码器的联系，实际上给神经网络一个直观的概率解释！</a:t>
            </a:r>
            <a:endParaRPr kumimoji="1" lang="en-US" altLang="zh-CN" sz="3200" b="0" dirty="0" smtClean="0"/>
          </a:p>
        </p:txBody>
      </p:sp>
    </p:spTree>
    <p:extLst>
      <p:ext uri="{BB962C8B-B14F-4D97-AF65-F5344CB8AC3E}">
        <p14:creationId xmlns:p14="http://schemas.microsoft.com/office/powerpoint/2010/main" val="1817652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编码与分解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上机方案</a:t>
            </a:r>
            <a:endParaRPr kumimoji="1" lang="zh-CN" altLang="en-US" dirty="0"/>
          </a:p>
        </p:txBody>
      </p:sp>
      <p:sp>
        <p:nvSpPr>
          <p:cNvPr id="278" name="文本占位符 2"/>
          <p:cNvSpPr txBox="1">
            <a:spLocks/>
          </p:cNvSpPr>
          <p:nvPr/>
        </p:nvSpPr>
        <p:spPr>
          <a:xfrm>
            <a:off x="1132387" y="2049382"/>
            <a:ext cx="11418570" cy="3339046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zh-CN" altLang="en-US" b="0" dirty="0" smtClean="0"/>
              <a:t>自编码器还是可以用</a:t>
            </a:r>
            <a:r>
              <a:rPr kumimoji="1" lang="en-US" altLang="zh-CN" b="0" dirty="0" err="1" smtClean="0"/>
              <a:t>Keras</a:t>
            </a:r>
            <a:r>
              <a:rPr kumimoji="1" lang="zh-CN" altLang="en-US" b="0" dirty="0" smtClean="0"/>
              <a:t>来实现</a:t>
            </a:r>
            <a:endParaRPr kumimoji="1" lang="en-US" altLang="zh-CN" b="0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zh-CN" altLang="en-US" b="0" dirty="0" smtClean="0"/>
              <a:t>简单的</a:t>
            </a:r>
            <a:r>
              <a:rPr kumimoji="1" lang="en-US" altLang="zh-CN" b="0" dirty="0" smtClean="0"/>
              <a:t>SVD</a:t>
            </a:r>
            <a:r>
              <a:rPr kumimoji="1" lang="zh-CN" altLang="en-US" b="0" dirty="0" smtClean="0"/>
              <a:t>分解，可以用</a:t>
            </a:r>
            <a:r>
              <a:rPr kumimoji="1" lang="en-US" altLang="zh-CN" b="0" dirty="0" err="1" smtClean="0"/>
              <a:t>numpy.linalg.svd</a:t>
            </a:r>
            <a:endParaRPr kumimoji="1" lang="en-US" altLang="zh-CN" b="0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zh-CN" altLang="en-US" b="0" dirty="0" smtClean="0"/>
              <a:t>做推荐系统等分解，可以用更高效率的</a:t>
            </a:r>
            <a:r>
              <a:rPr lang="en-US" altLang="zh-CN" b="0" dirty="0" err="1"/>
              <a:t>libFM</a:t>
            </a:r>
            <a:endParaRPr kumimoji="1" lang="en-US" altLang="zh-CN" b="0" dirty="0" smtClean="0"/>
          </a:p>
        </p:txBody>
      </p:sp>
    </p:spTree>
    <p:extLst>
      <p:ext uri="{BB962C8B-B14F-4D97-AF65-F5344CB8AC3E}">
        <p14:creationId xmlns:p14="http://schemas.microsoft.com/office/powerpoint/2010/main" val="148502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721328"/>
            <a:ext cx="12192000" cy="24255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9357" y="1551229"/>
            <a:ext cx="14670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0" b="1" dirty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4</a:t>
            </a:r>
            <a:endParaRPr kumimoji="1" lang="zh-CN" altLang="en-US" sz="200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2368" y="3136278"/>
            <a:ext cx="44165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600" b="1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HTML</a:t>
            </a:r>
            <a:r>
              <a:rPr kumimoji="1" lang="zh-CN" altLang="en-US" sz="6600" b="1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与爬虫</a:t>
            </a:r>
            <a:endParaRPr kumimoji="1" lang="zh-CN" altLang="en-US" sz="66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615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645245" y="1714165"/>
            <a:ext cx="85274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这两年，大数据、深度学习、人工智能等字眼充斥眼球，所谓数据驱动，要有模型就得有数据，数据哪儿来？</a:t>
            </a:r>
            <a:endParaRPr kumimoji="1" lang="zh-CN" altLang="en-US" sz="32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HTML</a:t>
            </a:r>
            <a:r>
              <a:rPr kumimoji="1" lang="zh-CN" altLang="en-US" dirty="0"/>
              <a:t>与爬虫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数据哪儿来</a:t>
            </a:r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645245" y="4351603"/>
            <a:ext cx="82498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44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爬虫是最廉价的方案！</a:t>
            </a:r>
            <a:endParaRPr kumimoji="1" lang="zh-CN" altLang="en-US" sz="44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562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HTML</a:t>
            </a:r>
            <a:r>
              <a:rPr kumimoji="1" lang="zh-CN" altLang="en-US" dirty="0"/>
              <a:t>与爬虫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网页的背后</a:t>
            </a:r>
            <a:endParaRPr kumimoji="1"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657" y="1477735"/>
            <a:ext cx="5232400" cy="4686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b="5680"/>
          <a:stretch/>
        </p:blipFill>
        <p:spPr>
          <a:xfrm>
            <a:off x="6335486" y="1477735"/>
            <a:ext cx="5274128" cy="466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84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HTML</a:t>
            </a:r>
            <a:r>
              <a:rPr kumimoji="1" lang="zh-CN" altLang="en-US" dirty="0"/>
              <a:t>与爬虫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HTML</a:t>
            </a:r>
            <a:r>
              <a:rPr kumimoji="1" lang="zh-CN" altLang="en-US" dirty="0" smtClean="0"/>
              <a:t>语言</a:t>
            </a:r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220702" y="1501894"/>
            <a:ext cx="101113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7200">
              <a:lnSpc>
                <a:spcPct val="150000"/>
              </a:lnSpc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图形界面的背后，实际上是</a:t>
            </a: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HTML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标记和内容的组合，</a:t>
            </a: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HTML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标记用尖括号</a:t>
            </a: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&lt;&gt;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包住，里边的字符不会在网页显示，而在</a:t>
            </a: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HTML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标记之外的部分，会在网页显示。</a:t>
            </a:r>
            <a:endParaRPr kumimoji="1" lang="zh-CN" altLang="en-US" sz="32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0702" y="4136789"/>
            <a:ext cx="101113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7200">
              <a:lnSpc>
                <a:spcPct val="150000"/>
              </a:lnSpc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要写爬虫，实际上就是要找出包含我们想要内容的</a:t>
            </a: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HTML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标记，然后通过正则表达式提取出来。</a:t>
            </a:r>
            <a:endParaRPr kumimoji="1" lang="zh-CN" altLang="en-US" sz="32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325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HTML</a:t>
            </a:r>
            <a:r>
              <a:rPr kumimoji="1" lang="zh-CN" altLang="en-US" dirty="0"/>
              <a:t>与爬虫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Python</a:t>
            </a:r>
            <a:r>
              <a:rPr kumimoji="1" lang="zh-CN" altLang="en-US" dirty="0" smtClean="0"/>
              <a:t>实现</a:t>
            </a:r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914666" y="1550880"/>
            <a:ext cx="87233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7200">
              <a:lnSpc>
                <a:spcPct val="150000"/>
              </a:lnSpc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在</a:t>
            </a: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Python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中，正则表达式库是</a:t>
            </a: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re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，而比较好用的网络请求库是</a:t>
            </a: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requests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，我们将以这两个库为工具来演示。</a:t>
            </a:r>
            <a:endParaRPr kumimoji="1" lang="zh-CN" altLang="en-US" sz="32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16694" y="4185775"/>
            <a:ext cx="8919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7200">
              <a:lnSpc>
                <a:spcPct val="150000"/>
              </a:lnSpc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正则表达式后面会介绍一些，更详细的用法，请自行百度或者</a:t>
            </a: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Google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，本教程仅抛砖引玉。</a:t>
            </a:r>
            <a:endParaRPr kumimoji="1" lang="zh-CN" altLang="en-US" sz="32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411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HTML</a:t>
            </a:r>
            <a:r>
              <a:rPr kumimoji="1" lang="zh-CN" altLang="en-US" dirty="0"/>
              <a:t>与爬虫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爬取博客标题</a:t>
            </a:r>
            <a:endParaRPr kumimoji="1" lang="zh-CN" altLang="en-US" dirty="0"/>
          </a:p>
        </p:txBody>
      </p:sp>
      <p:sp>
        <p:nvSpPr>
          <p:cNvPr id="6" name="文本占位符 2"/>
          <p:cNvSpPr txBox="1">
            <a:spLocks/>
          </p:cNvSpPr>
          <p:nvPr/>
        </p:nvSpPr>
        <p:spPr>
          <a:xfrm>
            <a:off x="314299" y="1747157"/>
            <a:ext cx="6853944" cy="3967843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lnSpc>
                <a:spcPct val="200000"/>
              </a:lnSpc>
              <a:spcBef>
                <a:spcPts val="0"/>
              </a:spcBef>
              <a:defRPr/>
            </a:pPr>
            <a:r>
              <a:rPr kumimoji="1" lang="en-US" altLang="zh-CN" sz="2000" dirty="0">
                <a:ln w="34925">
                  <a:noFill/>
                </a:ln>
              </a:rPr>
              <a:t>import </a:t>
            </a:r>
            <a:r>
              <a:rPr kumimoji="1" lang="en-US" altLang="zh-CN" sz="2000" dirty="0" smtClean="0">
                <a:ln w="34925">
                  <a:noFill/>
                </a:ln>
              </a:rPr>
              <a:t>re</a:t>
            </a:r>
          </a:p>
          <a:p>
            <a:pPr lvl="0" defTabSz="914400">
              <a:lnSpc>
                <a:spcPct val="200000"/>
              </a:lnSpc>
              <a:spcBef>
                <a:spcPts val="0"/>
              </a:spcBef>
              <a:defRPr/>
            </a:pPr>
            <a:r>
              <a:rPr kumimoji="1" lang="en-US" altLang="zh-CN" sz="2000" dirty="0" smtClean="0">
                <a:ln w="34925">
                  <a:noFill/>
                </a:ln>
              </a:rPr>
              <a:t>import </a:t>
            </a:r>
            <a:r>
              <a:rPr kumimoji="1" lang="en-US" altLang="zh-CN" sz="2000" dirty="0">
                <a:ln w="34925">
                  <a:noFill/>
                </a:ln>
              </a:rPr>
              <a:t>requests as </a:t>
            </a:r>
            <a:r>
              <a:rPr kumimoji="1" lang="en-US" altLang="zh-CN" sz="2000" dirty="0" err="1" smtClean="0">
                <a:ln w="34925">
                  <a:noFill/>
                </a:ln>
              </a:rPr>
              <a:t>rq</a:t>
            </a:r>
            <a:endParaRPr kumimoji="1" lang="en-US" altLang="zh-CN" sz="2000" dirty="0" smtClean="0">
              <a:ln w="34925">
                <a:noFill/>
              </a:ln>
            </a:endParaRPr>
          </a:p>
          <a:p>
            <a:pPr lvl="0" defTabSz="914400">
              <a:lnSpc>
                <a:spcPct val="200000"/>
              </a:lnSpc>
              <a:spcBef>
                <a:spcPts val="0"/>
              </a:spcBef>
              <a:defRPr/>
            </a:pPr>
            <a:r>
              <a:rPr kumimoji="1" lang="en-US" altLang="zh-CN" sz="2000" dirty="0" err="1" smtClean="0">
                <a:ln w="34925">
                  <a:noFill/>
                </a:ln>
              </a:rPr>
              <a:t>url</a:t>
            </a:r>
            <a:r>
              <a:rPr kumimoji="1" lang="en-US" altLang="zh-CN" sz="2000" dirty="0" smtClean="0">
                <a:ln w="34925">
                  <a:noFill/>
                </a:ln>
              </a:rPr>
              <a:t> </a:t>
            </a:r>
            <a:r>
              <a:rPr kumimoji="1" lang="en-US" altLang="zh-CN" sz="2000" dirty="0">
                <a:ln w="34925">
                  <a:noFill/>
                </a:ln>
              </a:rPr>
              <a:t>= 'http://</a:t>
            </a:r>
            <a:r>
              <a:rPr kumimoji="1" lang="en-US" altLang="zh-CN" sz="2000" dirty="0" err="1" smtClean="0">
                <a:ln w="34925">
                  <a:noFill/>
                </a:ln>
              </a:rPr>
              <a:t>spaces.ac.cn</a:t>
            </a:r>
            <a:r>
              <a:rPr kumimoji="1" lang="en-US" altLang="zh-CN" sz="2000" dirty="0" smtClean="0">
                <a:ln w="34925">
                  <a:noFill/>
                </a:ln>
              </a:rPr>
              <a:t>’</a:t>
            </a:r>
          </a:p>
          <a:p>
            <a:pPr lvl="0" defTabSz="914400">
              <a:lnSpc>
                <a:spcPct val="200000"/>
              </a:lnSpc>
              <a:spcBef>
                <a:spcPts val="0"/>
              </a:spcBef>
              <a:defRPr/>
            </a:pPr>
            <a:r>
              <a:rPr kumimoji="1" lang="en-US" altLang="zh-CN" sz="2000" dirty="0" smtClean="0">
                <a:ln w="34925">
                  <a:noFill/>
                </a:ln>
              </a:rPr>
              <a:t>web </a:t>
            </a:r>
            <a:r>
              <a:rPr kumimoji="1" lang="en-US" altLang="zh-CN" sz="2000" dirty="0">
                <a:ln w="34925">
                  <a:noFill/>
                </a:ln>
              </a:rPr>
              <a:t>= </a:t>
            </a:r>
            <a:r>
              <a:rPr kumimoji="1" lang="en-US" altLang="zh-CN" sz="2000" dirty="0" err="1">
                <a:ln w="34925">
                  <a:noFill/>
                </a:ln>
              </a:rPr>
              <a:t>rq.get</a:t>
            </a:r>
            <a:r>
              <a:rPr kumimoji="1" lang="en-US" altLang="zh-CN" sz="2000" dirty="0">
                <a:ln w="34925">
                  <a:noFill/>
                </a:ln>
              </a:rPr>
              <a:t>(</a:t>
            </a:r>
            <a:r>
              <a:rPr kumimoji="1" lang="en-US" altLang="zh-CN" sz="2000" dirty="0" err="1">
                <a:ln w="34925">
                  <a:noFill/>
                </a:ln>
              </a:rPr>
              <a:t>url</a:t>
            </a:r>
            <a:r>
              <a:rPr kumimoji="1" lang="en-US" altLang="zh-CN" sz="2000" dirty="0">
                <a:ln w="34925">
                  <a:noFill/>
                </a:ln>
              </a:rPr>
              <a:t>).</a:t>
            </a:r>
            <a:r>
              <a:rPr kumimoji="1" lang="en-US" altLang="zh-CN" sz="2000" dirty="0" smtClean="0">
                <a:ln w="34925">
                  <a:noFill/>
                </a:ln>
              </a:rPr>
              <a:t>text</a:t>
            </a:r>
          </a:p>
          <a:p>
            <a:pPr lvl="0" defTabSz="914400">
              <a:lnSpc>
                <a:spcPct val="200000"/>
              </a:lnSpc>
              <a:spcBef>
                <a:spcPts val="0"/>
              </a:spcBef>
              <a:defRPr/>
            </a:pPr>
            <a:r>
              <a:rPr kumimoji="1" lang="en-US" altLang="zh-CN" sz="2000" dirty="0" smtClean="0">
                <a:ln w="34925">
                  <a:noFill/>
                </a:ln>
              </a:rPr>
              <a:t>title </a:t>
            </a:r>
            <a:r>
              <a:rPr kumimoji="1" lang="en-US" altLang="zh-CN" sz="2000" dirty="0">
                <a:ln w="34925">
                  <a:noFill/>
                </a:ln>
              </a:rPr>
              <a:t>= </a:t>
            </a:r>
            <a:r>
              <a:rPr kumimoji="1" lang="en-US" altLang="zh-CN" sz="2000" dirty="0" err="1">
                <a:ln w="34925">
                  <a:noFill/>
                </a:ln>
              </a:rPr>
              <a:t>re.findall</a:t>
            </a:r>
            <a:r>
              <a:rPr kumimoji="1" lang="en-US" altLang="zh-CN" sz="2000" dirty="0">
                <a:ln w="34925">
                  <a:noFill/>
                </a:ln>
              </a:rPr>
              <a:t>('&lt;h2&gt;&lt;.*?&gt;(.*?)&lt;.*?&gt;&lt;/h2&gt;', web</a:t>
            </a:r>
            <a:r>
              <a:rPr kumimoji="1" lang="en-US" altLang="zh-CN" sz="2000" dirty="0" smtClean="0">
                <a:ln w="34925">
                  <a:noFill/>
                </a:ln>
              </a:rPr>
              <a:t>)</a:t>
            </a:r>
          </a:p>
          <a:p>
            <a:pPr lvl="0" defTabSz="914400">
              <a:lnSpc>
                <a:spcPct val="200000"/>
              </a:lnSpc>
              <a:spcBef>
                <a:spcPts val="0"/>
              </a:spcBef>
              <a:defRPr/>
            </a:pPr>
            <a:r>
              <a:rPr kumimoji="1" lang="en-US" altLang="zh-CN" sz="2000" dirty="0" smtClean="0">
                <a:ln w="34925">
                  <a:noFill/>
                </a:ln>
              </a:rPr>
              <a:t>print </a:t>
            </a:r>
            <a:r>
              <a:rPr kumimoji="1" lang="en-US" altLang="zh-CN" sz="2000" dirty="0">
                <a:ln w="34925">
                  <a:noFill/>
                </a:ln>
              </a:rPr>
              <a:t>'\</a:t>
            </a:r>
            <a:r>
              <a:rPr kumimoji="1" lang="en-US" altLang="zh-CN" sz="2000" dirty="0" err="1">
                <a:ln w="34925">
                  <a:noFill/>
                </a:ln>
              </a:rPr>
              <a:t>n'.join</a:t>
            </a:r>
            <a:r>
              <a:rPr kumimoji="1" lang="en-US" altLang="zh-CN" sz="2000" dirty="0">
                <a:ln w="34925">
                  <a:noFill/>
                </a:ln>
              </a:rPr>
              <a:t>(title)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0343" y="1747157"/>
            <a:ext cx="4521200" cy="1968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575847" y="4145340"/>
            <a:ext cx="4405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一个爬虫的主要部分就已经完成了。</a:t>
            </a:r>
            <a:endParaRPr kumimoji="1" lang="zh-CN" altLang="en-US" sz="32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703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HTML</a:t>
            </a:r>
            <a:r>
              <a:rPr kumimoji="1" lang="zh-CN" altLang="en-US" dirty="0"/>
              <a:t>与爬虫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爬虫学习指引</a:t>
            </a:r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326837" y="1714167"/>
            <a:ext cx="923774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基本技术：</a:t>
            </a:r>
            <a:endParaRPr kumimoji="1" lang="en-US" altLang="zh-CN" sz="36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1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、用</a:t>
            </a: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requests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模拟请求；</a:t>
            </a: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2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、用正则表达式提取。</a:t>
            </a:r>
            <a:endParaRPr kumimoji="1" lang="zh-CN" altLang="en-US" sz="32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26837" y="3907638"/>
            <a:ext cx="1025012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困难之处：</a:t>
            </a:r>
            <a:endParaRPr kumimoji="1" lang="en-US" altLang="zh-CN" sz="36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1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、如何绕过反爬虫机制？</a:t>
            </a: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2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、如何设计更通用的爬虫？</a:t>
            </a:r>
            <a:endParaRPr kumimoji="1" lang="zh-CN" altLang="en-US" sz="32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80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离散模型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离散的建模对象</a:t>
            </a:r>
            <a:endParaRPr kumimoji="1"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420714" y="1935378"/>
            <a:ext cx="5686172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lnSpc>
                <a:spcPct val="150000"/>
              </a:lnSpc>
              <a:buFont typeface="Arial" charset="0"/>
              <a:buChar char="•"/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垃圾邮件分类（文本分类）</a:t>
            </a:r>
            <a:endParaRPr kumimoji="1" lang="en-US" altLang="zh-CN" sz="32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marL="571500" indent="-571500">
              <a:lnSpc>
                <a:spcPct val="150000"/>
              </a:lnSpc>
              <a:buFont typeface="Arial" charset="0"/>
              <a:buChar char="•"/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中文分词、词性标注</a:t>
            </a:r>
            <a:endParaRPr kumimoji="1" lang="en-US" altLang="zh-CN" sz="32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marL="571500" indent="-571500">
              <a:lnSpc>
                <a:spcPct val="150000"/>
              </a:lnSpc>
              <a:buFont typeface="Arial" charset="0"/>
              <a:buChar char="•"/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依存句法分析</a:t>
            </a:r>
            <a:endParaRPr kumimoji="1" lang="en-US" altLang="zh-CN" sz="32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marL="571500" indent="-571500">
              <a:lnSpc>
                <a:spcPct val="150000"/>
              </a:lnSpc>
              <a:buFont typeface="Arial" charset="0"/>
              <a:buChar char="•"/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机器翻译、文本生成</a:t>
            </a:r>
            <a:endParaRPr kumimoji="1" lang="en-US" altLang="zh-CN" sz="32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marL="571500" indent="-571500">
              <a:lnSpc>
                <a:spcPct val="150000"/>
              </a:lnSpc>
              <a:buFont typeface="Arial" charset="0"/>
              <a:buChar char="•"/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聊天机器人、问答系统</a:t>
            </a:r>
            <a:endParaRPr kumimoji="1" lang="en-US" altLang="zh-CN" sz="32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82400" y="1935378"/>
            <a:ext cx="433965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marR="0" lvl="0" indent="-5715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特点：</a:t>
            </a:r>
            <a:endParaRPr kumimoji="1" lang="en-US" altLang="zh-CN" sz="36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marL="571500" marR="0" lvl="0" indent="-5715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方便计数，难于回归</a:t>
            </a:r>
            <a:endParaRPr kumimoji="1" lang="en-US" altLang="zh-CN" sz="36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2400" y="3828204"/>
            <a:ext cx="433965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marR="0" lvl="0" indent="-5715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方法：</a:t>
            </a:r>
            <a:endParaRPr kumimoji="1" lang="en-US" altLang="zh-CN" sz="36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marL="571500" marR="0" lvl="0" indent="-5715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基于概率的统计建模</a:t>
            </a:r>
            <a:endParaRPr kumimoji="1" lang="en-US" altLang="zh-CN" sz="36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885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721328"/>
            <a:ext cx="12192000" cy="24255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9357" y="1551229"/>
            <a:ext cx="14670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0" b="1" dirty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5</a:t>
            </a:r>
            <a:endParaRPr kumimoji="1" lang="zh-CN" altLang="en-US" sz="200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2368" y="3136278"/>
            <a:ext cx="44165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 b="1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图像与卷积</a:t>
            </a:r>
            <a:endParaRPr kumimoji="1" lang="zh-CN" altLang="en-US" sz="66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235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945087" y="1518222"/>
            <a:ext cx="103235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7200">
              <a:lnSpc>
                <a:spcPct val="150000"/>
              </a:lnSpc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简单来分，机器数学的数据可以分为：文本、图像</a:t>
            </a:r>
            <a:r>
              <a:rPr kumimoji="1" lang="zh-CN" altLang="en-US" sz="3200" b="1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、结构化数据。</a:t>
            </a:r>
            <a:endParaRPr kumimoji="1" lang="zh-CN" altLang="en-US" sz="32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图像与卷积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图像任务</a:t>
            </a:r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743217" y="3502519"/>
            <a:ext cx="82661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图像任务的特点：</a:t>
            </a:r>
            <a:endParaRPr kumimoji="1" lang="en-US" altLang="zh-CN" sz="32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1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、模仿人类视觉，以人类视觉为判断标准；</a:t>
            </a:r>
            <a:endParaRPr kumimoji="1" lang="en-US" altLang="zh-CN" sz="32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2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、具有平移、伸缩、扭曲的不变性。</a:t>
            </a:r>
            <a:endParaRPr kumimoji="1" lang="zh-CN" altLang="en-US" sz="32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702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图像与卷积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图像模型</a:t>
            </a:r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68587" y="1199170"/>
            <a:ext cx="92765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一个好的图像模型，应该做到：</a:t>
            </a:r>
            <a:endParaRPr kumimoji="1" lang="en-US" altLang="zh-CN" sz="32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1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、人类不是逐个像素地观察图象的，模型也没有必要；</a:t>
            </a:r>
            <a:endParaRPr kumimoji="1" lang="en-US" altLang="zh-CN" sz="28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2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、图像小幅度平移，给出的结果应该相近（</a:t>
            </a:r>
            <a:r>
              <a:rPr kumimoji="1" lang="en-US" altLang="zh-CN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OCR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）；</a:t>
            </a:r>
            <a:endParaRPr kumimoji="1" lang="en-US" altLang="zh-CN" sz="28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3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、图像发生小变化，如扭曲、转动，结果也相近；</a:t>
            </a:r>
            <a:endParaRPr kumimoji="1" lang="en-US" altLang="zh-CN" sz="28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4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、能够很好滴识别出图像的边界来。</a:t>
            </a:r>
            <a:endParaRPr kumimoji="1" lang="zh-CN" altLang="en-US" sz="28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7000" y="4845108"/>
            <a:ext cx="98797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如果我们还是坚持用神经网络模型，那么就必须加入一些“黑科技”</a:t>
            </a: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——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卷积神经网络（</a:t>
            </a: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CNN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）。</a:t>
            </a:r>
            <a:endParaRPr kumimoji="1" lang="zh-CN" altLang="en-US" sz="28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693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图像与卷积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策略一</a:t>
            </a:r>
            <a:endParaRPr kumimoji="1" lang="zh-CN" altLang="en-US" dirty="0"/>
          </a:p>
        </p:txBody>
      </p:sp>
      <p:sp>
        <p:nvSpPr>
          <p:cNvPr id="136" name="文本占位符 2"/>
          <p:cNvSpPr txBox="1">
            <a:spLocks/>
          </p:cNvSpPr>
          <p:nvPr/>
        </p:nvSpPr>
        <p:spPr>
          <a:xfrm>
            <a:off x="977423" y="1747817"/>
            <a:ext cx="10023118" cy="845013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4000" dirty="0" smtClean="0"/>
              <a:t>策略一：局部感知野</a:t>
            </a:r>
            <a:endParaRPr kumimoji="1" lang="zh-CN" altLang="en-US" b="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70072"/>
              </p:ext>
            </p:extLst>
          </p:nvPr>
        </p:nvGraphicFramePr>
        <p:xfrm>
          <a:off x="2679400" y="2897091"/>
          <a:ext cx="3059365" cy="30181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1873"/>
                <a:gridCol w="611873"/>
                <a:gridCol w="611873"/>
                <a:gridCol w="611873"/>
                <a:gridCol w="611873"/>
              </a:tblGrid>
              <a:tr h="603629"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3629"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3629"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3629"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3629"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7810609" y="3611871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79400" y="2897091"/>
            <a:ext cx="1818105" cy="181810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09071" y="3611871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000016" y="3611871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810609" y="4210333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409071" y="4212948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000016" y="4207718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818126" y="4808795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410683" y="4806180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000016" y="4806180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920658" y="4097131"/>
            <a:ext cx="1818105" cy="181810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307381" y="2897091"/>
            <a:ext cx="1818105" cy="181810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920659" y="2884166"/>
            <a:ext cx="1818105" cy="181810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682408" y="3524960"/>
            <a:ext cx="1818105" cy="181810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292678" y="3497110"/>
            <a:ext cx="1818105" cy="181810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898099" y="3495552"/>
            <a:ext cx="1818105" cy="181810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686751" y="4120078"/>
            <a:ext cx="1818105" cy="181810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292677" y="4106152"/>
            <a:ext cx="1818105" cy="181810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05153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3" grpId="1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图像与卷积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策略二</a:t>
            </a:r>
            <a:endParaRPr kumimoji="1" lang="zh-CN" altLang="en-US" dirty="0"/>
          </a:p>
        </p:txBody>
      </p:sp>
      <p:sp>
        <p:nvSpPr>
          <p:cNvPr id="136" name="文本占位符 2"/>
          <p:cNvSpPr txBox="1">
            <a:spLocks/>
          </p:cNvSpPr>
          <p:nvPr/>
        </p:nvSpPr>
        <p:spPr>
          <a:xfrm>
            <a:off x="977423" y="1747817"/>
            <a:ext cx="10023118" cy="845013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4000" dirty="0" smtClean="0"/>
              <a:t>策略二：权值共享</a:t>
            </a:r>
            <a:endParaRPr kumimoji="1" lang="zh-CN" altLang="en-US" b="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740279"/>
              </p:ext>
            </p:extLst>
          </p:nvPr>
        </p:nvGraphicFramePr>
        <p:xfrm>
          <a:off x="2663072" y="2978734"/>
          <a:ext cx="3059365" cy="30181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1873"/>
                <a:gridCol w="611873"/>
                <a:gridCol w="611873"/>
                <a:gridCol w="611873"/>
                <a:gridCol w="611873"/>
              </a:tblGrid>
              <a:tr h="603629"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3629"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3629"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3629"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3629"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7794281" y="3693514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63072" y="2978734"/>
            <a:ext cx="1818105" cy="181810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392743" y="3693514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983688" y="3693514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794281" y="4291976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92743" y="4294591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983688" y="4289361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801798" y="4890438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394355" y="4887823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983688" y="4887823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904330" y="4178774"/>
            <a:ext cx="1818105" cy="181810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291053" y="2978734"/>
            <a:ext cx="1818105" cy="181810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904331" y="2965809"/>
            <a:ext cx="1818105" cy="181810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666080" y="3606603"/>
            <a:ext cx="1818105" cy="181810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276350" y="3578753"/>
            <a:ext cx="1818105" cy="181810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881771" y="3577195"/>
            <a:ext cx="1818105" cy="181810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670423" y="4201721"/>
            <a:ext cx="1818105" cy="181810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276349" y="4187795"/>
            <a:ext cx="1818105" cy="1818105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752960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3" grpId="1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图像与卷积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策略三</a:t>
            </a:r>
            <a:endParaRPr kumimoji="1" lang="zh-CN" altLang="en-US" dirty="0"/>
          </a:p>
        </p:txBody>
      </p:sp>
      <p:sp>
        <p:nvSpPr>
          <p:cNvPr id="136" name="文本占位符 2"/>
          <p:cNvSpPr txBox="1">
            <a:spLocks/>
          </p:cNvSpPr>
          <p:nvPr/>
        </p:nvSpPr>
        <p:spPr>
          <a:xfrm>
            <a:off x="977423" y="1747817"/>
            <a:ext cx="10023118" cy="845013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4000" dirty="0" smtClean="0"/>
              <a:t>策略三：池化</a:t>
            </a:r>
            <a:endParaRPr kumimoji="1" lang="zh-CN" altLang="en-US" b="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674630"/>
              </p:ext>
            </p:extLst>
          </p:nvPr>
        </p:nvGraphicFramePr>
        <p:xfrm>
          <a:off x="3053443" y="3213495"/>
          <a:ext cx="2447492" cy="2414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1873"/>
                <a:gridCol w="611873"/>
                <a:gridCol w="611873"/>
                <a:gridCol w="611873"/>
              </a:tblGrid>
              <a:tr h="603629"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3629"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3629"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3629"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" name="矩形 26"/>
          <p:cNvSpPr/>
          <p:nvPr/>
        </p:nvSpPr>
        <p:spPr>
          <a:xfrm>
            <a:off x="3053443" y="3213495"/>
            <a:ext cx="1231961" cy="1231961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134602" y="3663180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285404" y="3213495"/>
            <a:ext cx="1231961" cy="1231961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8733064" y="3663180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053443" y="4420753"/>
            <a:ext cx="1231961" cy="1231961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134602" y="4261642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268974" y="4423889"/>
            <a:ext cx="1231961" cy="1231961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733064" y="4261642"/>
            <a:ext cx="598462" cy="598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46724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图像与卷积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CNN</a:t>
            </a:r>
            <a:r>
              <a:rPr kumimoji="1" lang="zh-CN" altLang="en-US" dirty="0" smtClean="0"/>
              <a:t>应用</a:t>
            </a:r>
            <a:endParaRPr kumimoji="1"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1070543" y="1928764"/>
            <a:ext cx="1007268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32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几乎一切图像相关的任务都可以用</a:t>
            </a:r>
            <a:r>
              <a:rPr kumimoji="1" lang="en-US" altLang="zh-CN" sz="32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CNN</a:t>
            </a:r>
          </a:p>
          <a:p>
            <a:pPr marL="571500" indent="-57150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32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常见的分类任务，有：手写数字识别，手写汉字识别、动物识别、人脸识别</a:t>
            </a:r>
            <a:endParaRPr kumimoji="1" lang="en-US" altLang="zh-CN" sz="3200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marL="571500" indent="-57150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32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复杂的有：图像创作、物体跟踪、目标检测、图像语义。</a:t>
            </a:r>
            <a:endParaRPr kumimoji="1" lang="en-US" altLang="zh-CN" sz="3200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88276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图像与卷积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奇葩应用</a:t>
            </a:r>
            <a:endParaRPr kumimoji="1" lang="zh-CN" altLang="en-US" dirty="0"/>
          </a:p>
        </p:txBody>
      </p:sp>
      <p:sp>
        <p:nvSpPr>
          <p:cNvPr id="136" name="文本占位符 2"/>
          <p:cNvSpPr txBox="1">
            <a:spLocks/>
          </p:cNvSpPr>
          <p:nvPr/>
        </p:nvSpPr>
        <p:spPr>
          <a:xfrm>
            <a:off x="944765" y="1725420"/>
            <a:ext cx="6420472" cy="664872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4000" dirty="0" smtClean="0"/>
              <a:t>卷积神经网络的奇葩应用</a:t>
            </a:r>
            <a:endParaRPr kumimoji="1" lang="zh-CN" altLang="en-US" sz="4000" dirty="0"/>
          </a:p>
        </p:txBody>
      </p:sp>
      <p:sp>
        <p:nvSpPr>
          <p:cNvPr id="27" name="文本占位符 2"/>
          <p:cNvSpPr txBox="1">
            <a:spLocks/>
          </p:cNvSpPr>
          <p:nvPr/>
        </p:nvSpPr>
        <p:spPr>
          <a:xfrm>
            <a:off x="944765" y="2819588"/>
            <a:ext cx="6420472" cy="3448476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Wingdings" charset="2"/>
              <a:buChar char="Ø"/>
            </a:pPr>
            <a:r>
              <a:rPr kumimoji="1" lang="en-US" altLang="zh-CN" sz="3200" b="0" dirty="0" smtClean="0"/>
              <a:t>OCR</a:t>
            </a:r>
            <a:r>
              <a:rPr kumimoji="1" lang="zh-CN" altLang="en-US" sz="3200" b="0" dirty="0" smtClean="0"/>
              <a:t>系统（</a:t>
            </a:r>
            <a:r>
              <a:rPr kumimoji="1" lang="en-US" altLang="zh-CN" sz="3200" b="0" dirty="0" smtClean="0"/>
              <a:t>2016</a:t>
            </a:r>
            <a:r>
              <a:rPr kumimoji="1" lang="zh-CN" altLang="en-US" sz="3200" b="0" dirty="0" smtClean="0"/>
              <a:t>年泰迪杯</a:t>
            </a:r>
            <a:r>
              <a:rPr kumimoji="1" lang="en-US" altLang="zh-CN" sz="3200" b="0" dirty="0" smtClean="0"/>
              <a:t>A</a:t>
            </a:r>
            <a:r>
              <a:rPr kumimoji="1" lang="zh-CN" altLang="en-US" sz="3200" b="0" dirty="0" smtClean="0"/>
              <a:t>题）；</a:t>
            </a:r>
            <a:endParaRPr kumimoji="1" lang="en-US" altLang="zh-CN" sz="3200" b="0" dirty="0" smtClean="0"/>
          </a:p>
          <a:p>
            <a:pPr marL="457200" indent="-45720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3200" b="0" dirty="0" smtClean="0"/>
              <a:t>图像去噪、图像复原；</a:t>
            </a:r>
            <a:endParaRPr kumimoji="1" lang="en-US" altLang="zh-CN" sz="3200" b="0" dirty="0" smtClean="0"/>
          </a:p>
          <a:p>
            <a:pPr marL="457200" indent="-45720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3200" b="0" dirty="0" smtClean="0"/>
              <a:t>改变图画艺术风格，创作图画</a:t>
            </a:r>
            <a:r>
              <a:rPr kumimoji="1" lang="zh-CN" altLang="en-US" sz="3200" b="0" dirty="0"/>
              <a:t>；</a:t>
            </a:r>
            <a:endParaRPr kumimoji="1" lang="en-US" altLang="zh-CN" sz="3200" b="0" dirty="0" smtClean="0"/>
          </a:p>
          <a:p>
            <a:pPr marL="457200" indent="-457200">
              <a:lnSpc>
                <a:spcPct val="150000"/>
              </a:lnSpc>
              <a:buFont typeface="Wingdings" charset="2"/>
              <a:buChar char="Ø"/>
            </a:pPr>
            <a:r>
              <a:rPr lang="zh-CN" altLang="en-US" sz="3200" b="0" dirty="0"/>
              <a:t>合成视频纹理以及声音</a:t>
            </a:r>
            <a:r>
              <a:rPr kumimoji="1" lang="en-US" altLang="zh-CN" sz="3200" b="0" dirty="0" smtClean="0"/>
              <a:t>...</a:t>
            </a:r>
            <a:endParaRPr kumimoji="1" lang="zh-CN" altLang="en-US" sz="3200" b="0" dirty="0"/>
          </a:p>
        </p:txBody>
      </p:sp>
      <p:pic>
        <p:nvPicPr>
          <p:cNvPr id="7" name="Picture 2" descr="https://pic2.zhimg.com/a56a811e1a5c1108d2393cf84da6821d_b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7"/>
          <a:stretch/>
        </p:blipFill>
        <p:spPr bwMode="auto">
          <a:xfrm>
            <a:off x="7756071" y="1562134"/>
            <a:ext cx="4138373" cy="475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71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图像与卷积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机器人做梦</a:t>
            </a:r>
            <a:endParaRPr kumimoji="1" lang="zh-CN" altLang="en-US" dirty="0"/>
          </a:p>
        </p:txBody>
      </p:sp>
      <p:pic>
        <p:nvPicPr>
          <p:cNvPr id="3076" name="Picture 4" descr="https://pic4.zhimg.com/0db6b5d67d251170181c65e1817153df_b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" t="1" r="1145" b="385"/>
          <a:stretch/>
        </p:blipFill>
        <p:spPr bwMode="auto">
          <a:xfrm>
            <a:off x="5568043" y="2075342"/>
            <a:ext cx="6217892" cy="3537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pic2.zhimg.com/1b3f7114224e316a3fb3c5e892cb8ec1_b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137" r="1506" b="2208"/>
          <a:stretch/>
        </p:blipFill>
        <p:spPr bwMode="auto">
          <a:xfrm>
            <a:off x="667744" y="1534886"/>
            <a:ext cx="4002670" cy="219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pic4.zhimg.com/69ecfb532cfa1c6e6f5da0177d40d9d7_b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" b="4176"/>
          <a:stretch/>
        </p:blipFill>
        <p:spPr bwMode="auto">
          <a:xfrm>
            <a:off x="667744" y="3972273"/>
            <a:ext cx="4002670" cy="2199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015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图像与卷积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/>
              <a:t>与</a:t>
            </a:r>
            <a:r>
              <a:rPr kumimoji="1" lang="en-US" altLang="zh-CN" dirty="0"/>
              <a:t>CNN</a:t>
            </a:r>
            <a:r>
              <a:rPr kumimoji="1" lang="zh-CN" altLang="en-US" dirty="0"/>
              <a:t>有关</a:t>
            </a:r>
            <a:r>
              <a:rPr kumimoji="1" lang="zh-CN" altLang="en-US" dirty="0" smtClean="0"/>
              <a:t>的最新成果</a:t>
            </a:r>
            <a:endParaRPr kumimoji="1"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1070543" y="1781807"/>
            <a:ext cx="1007268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Wingdings" charset="2"/>
              <a:buChar char="Ø"/>
            </a:pPr>
            <a:r>
              <a:rPr kumimoji="1" lang="en-US" altLang="zh-CN" sz="36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FCN</a:t>
            </a:r>
            <a:r>
              <a:rPr kumimoji="1" lang="zh-CN" altLang="en-US" sz="36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：全卷积网络，网络从头到尾都使用卷积；</a:t>
            </a:r>
            <a:endParaRPr kumimoji="1" lang="en-US" altLang="zh-CN" sz="3600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marL="571500" indent="-571500">
              <a:lnSpc>
                <a:spcPct val="150000"/>
              </a:lnSpc>
              <a:buFont typeface="Wingdings" charset="2"/>
              <a:buChar char="Ø"/>
            </a:pPr>
            <a:r>
              <a:rPr kumimoji="1" lang="en-US" altLang="zh-CN" sz="36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RCNN</a:t>
            </a:r>
            <a:r>
              <a:rPr kumimoji="1" lang="zh-CN" altLang="en-US" sz="36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：通过</a:t>
            </a:r>
            <a:r>
              <a:rPr kumimoji="1" lang="en-US" altLang="zh-CN" sz="36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CNN</a:t>
            </a:r>
            <a:r>
              <a:rPr kumimoji="1" lang="zh-CN" altLang="en-US" sz="36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来进行目标检测；</a:t>
            </a:r>
            <a:endParaRPr kumimoji="1" lang="en-US" altLang="zh-CN" sz="3600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marL="571500" indent="-571500">
              <a:lnSpc>
                <a:spcPct val="150000"/>
              </a:lnSpc>
              <a:buFont typeface="Wingdings" charset="2"/>
              <a:buChar char="Ø"/>
            </a:pPr>
            <a:r>
              <a:rPr kumimoji="1" lang="en-US" altLang="zh-CN" sz="3600" dirty="0" err="1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FastText</a:t>
            </a:r>
            <a:r>
              <a:rPr kumimoji="1" lang="zh-CN" altLang="en-US" sz="36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：卷积后，直接取平均，然后分类；</a:t>
            </a:r>
            <a:endParaRPr kumimoji="1" lang="en-US" altLang="zh-CN" sz="3600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marL="571500" indent="-571500">
              <a:lnSpc>
                <a:spcPct val="150000"/>
              </a:lnSpc>
              <a:buFont typeface="Wingdings" charset="2"/>
              <a:buChar char="Ø"/>
            </a:pPr>
            <a:r>
              <a:rPr kumimoji="1" lang="en-US" altLang="zh-CN" sz="36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GCNN</a:t>
            </a:r>
            <a:r>
              <a:rPr kumimoji="1" lang="zh-CN" altLang="en-US" sz="36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：引入门机制的</a:t>
            </a:r>
            <a:r>
              <a:rPr kumimoji="1" lang="en-US" altLang="zh-CN" sz="36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CNN</a:t>
            </a:r>
            <a:r>
              <a:rPr kumimoji="1" lang="zh-CN" altLang="en-US" sz="36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，在语言模型上超过了</a:t>
            </a:r>
            <a:r>
              <a:rPr kumimoji="1" lang="en-US" altLang="zh-CN" sz="36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LSTM</a:t>
            </a:r>
            <a:r>
              <a:rPr kumimoji="1" lang="zh-CN" altLang="en-US" sz="36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。</a:t>
            </a:r>
            <a:endParaRPr kumimoji="1" lang="en-US" altLang="zh-CN" sz="3600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77134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离散模型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经典方法</a:t>
            </a:r>
            <a:endParaRPr kumimoji="1"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452694" y="1576149"/>
            <a:ext cx="11308383" cy="185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lvl="0" indent="-57150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1" lang="zh-CN" altLang="en-US" sz="44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两大经典方法：</a:t>
            </a:r>
            <a:endParaRPr kumimoji="1" lang="en-US" altLang="zh-CN" sz="44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marL="571500" marR="0" lvl="0" indent="-57150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1" lang="en-US" altLang="zh-CN" sz="44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1.</a:t>
            </a:r>
            <a:r>
              <a:rPr kumimoji="1" lang="zh-CN" altLang="en-US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朴素贝叶斯分类器；</a:t>
            </a:r>
            <a:r>
              <a:rPr kumimoji="1" lang="en-US" altLang="zh-CN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2.HMM</a:t>
            </a:r>
            <a:r>
              <a:rPr kumimoji="1" lang="zh-CN" altLang="en-US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 </a:t>
            </a:r>
            <a:r>
              <a:rPr kumimoji="1" lang="en-US" altLang="zh-CN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(</a:t>
            </a:r>
            <a:r>
              <a:rPr kumimoji="1" lang="zh-CN" altLang="en-US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隐马尔科夫模型</a:t>
            </a:r>
            <a:r>
              <a:rPr kumimoji="1" lang="en-US" altLang="zh-CN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)</a:t>
            </a:r>
            <a:r>
              <a:rPr kumimoji="1" lang="zh-CN" altLang="en-US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 </a:t>
            </a:r>
            <a:endParaRPr kumimoji="1" lang="en-US" altLang="zh-CN" sz="40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2694" y="4035561"/>
            <a:ext cx="1042213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理解经典方法，有助于我们更好地理解“何为建模，如何建模”，更好地认识现代模型。</a:t>
            </a:r>
            <a:endParaRPr kumimoji="1" lang="en-US" altLang="zh-CN" sz="36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373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图像与卷积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err="1" smtClean="0"/>
              <a:t>Keras</a:t>
            </a:r>
            <a:r>
              <a:rPr kumimoji="1" lang="zh-CN" altLang="en-US" dirty="0" smtClean="0"/>
              <a:t>中的卷积</a:t>
            </a:r>
            <a:endParaRPr kumimoji="1" lang="en-US" altLang="zh-CN" dirty="0" smtClean="0"/>
          </a:p>
        </p:txBody>
      </p:sp>
      <p:sp>
        <p:nvSpPr>
          <p:cNvPr id="5" name="文本占位符 2"/>
          <p:cNvSpPr txBox="1">
            <a:spLocks/>
          </p:cNvSpPr>
          <p:nvPr/>
        </p:nvSpPr>
        <p:spPr>
          <a:xfrm>
            <a:off x="510241" y="1614712"/>
            <a:ext cx="11193289" cy="4622802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000" dirty="0">
                <a:ln w="34925">
                  <a:noFill/>
                </a:ln>
              </a:rPr>
              <a:t>from </a:t>
            </a:r>
            <a:r>
              <a:rPr kumimoji="1" lang="en-US" altLang="zh-CN" sz="2000" dirty="0" err="1">
                <a:ln w="34925">
                  <a:noFill/>
                </a:ln>
              </a:rPr>
              <a:t>keras.models</a:t>
            </a:r>
            <a:r>
              <a:rPr kumimoji="1" lang="en-US" altLang="zh-CN" sz="2000" dirty="0">
                <a:ln w="34925">
                  <a:noFill/>
                </a:ln>
              </a:rPr>
              <a:t> import </a:t>
            </a:r>
            <a:r>
              <a:rPr kumimoji="1" lang="en-US" altLang="zh-CN" sz="2000" dirty="0" smtClean="0">
                <a:ln w="34925">
                  <a:noFill/>
                </a:ln>
              </a:rPr>
              <a:t>Sequential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000" dirty="0" smtClean="0">
                <a:ln w="34925">
                  <a:noFill/>
                </a:ln>
              </a:rPr>
              <a:t>from </a:t>
            </a:r>
            <a:r>
              <a:rPr kumimoji="1" lang="en-US" altLang="zh-CN" sz="2000" dirty="0" err="1">
                <a:ln w="34925">
                  <a:noFill/>
                </a:ln>
              </a:rPr>
              <a:t>keras.layers</a:t>
            </a:r>
            <a:r>
              <a:rPr kumimoji="1" lang="en-US" altLang="zh-CN" sz="2000" dirty="0">
                <a:ln w="34925">
                  <a:noFill/>
                </a:ln>
              </a:rPr>
              <a:t> import Dense, </a:t>
            </a:r>
            <a:r>
              <a:rPr kumimoji="1" lang="en-US" altLang="zh-CN" sz="2000" dirty="0" smtClean="0">
                <a:ln w="34925">
                  <a:noFill/>
                </a:ln>
              </a:rPr>
              <a:t>Dropout, Flatten,</a:t>
            </a:r>
            <a:r>
              <a:rPr kumimoji="1" lang="zh-CN" altLang="en-US" sz="2000" dirty="0" smtClean="0">
                <a:ln w="34925">
                  <a:noFill/>
                </a:ln>
              </a:rPr>
              <a:t> </a:t>
            </a:r>
            <a:r>
              <a:rPr kumimoji="1" lang="en-US" altLang="zh-CN" sz="2000" dirty="0" smtClean="0">
                <a:ln w="34925">
                  <a:noFill/>
                </a:ln>
              </a:rPr>
              <a:t>Convolution2D</a:t>
            </a:r>
            <a:r>
              <a:rPr kumimoji="1" lang="en-US" altLang="zh-CN" sz="2000" dirty="0">
                <a:ln w="34925">
                  <a:noFill/>
                </a:ln>
              </a:rPr>
              <a:t>, </a:t>
            </a:r>
            <a:r>
              <a:rPr kumimoji="1" lang="en-US" altLang="zh-CN" sz="2000" dirty="0" smtClean="0">
                <a:ln w="34925">
                  <a:noFill/>
                </a:ln>
              </a:rPr>
              <a:t>MaxPooling2D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endParaRPr kumimoji="1" lang="en-US" altLang="zh-CN" sz="2000" dirty="0" smtClean="0">
              <a:ln w="34925">
                <a:noFill/>
              </a:ln>
            </a:endParaRP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000" dirty="0" smtClean="0">
                <a:ln w="34925">
                  <a:noFill/>
                </a:ln>
              </a:rPr>
              <a:t>model </a:t>
            </a:r>
            <a:r>
              <a:rPr kumimoji="1" lang="en-US" altLang="zh-CN" sz="2000" dirty="0">
                <a:ln w="34925">
                  <a:noFill/>
                </a:ln>
              </a:rPr>
              <a:t>= Sequential()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000" dirty="0" err="1">
                <a:ln w="34925">
                  <a:noFill/>
                </a:ln>
              </a:rPr>
              <a:t>model.add</a:t>
            </a:r>
            <a:r>
              <a:rPr kumimoji="1" lang="en-US" altLang="zh-CN" sz="2000" dirty="0">
                <a:ln w="34925">
                  <a:noFill/>
                </a:ln>
              </a:rPr>
              <a:t>(Convolution2D(32, 2, 2, </a:t>
            </a:r>
            <a:r>
              <a:rPr kumimoji="1" lang="en-US" altLang="zh-CN" sz="2000" dirty="0" err="1">
                <a:ln w="34925">
                  <a:noFill/>
                </a:ln>
              </a:rPr>
              <a:t>input_shape</a:t>
            </a:r>
            <a:r>
              <a:rPr kumimoji="1" lang="en-US" altLang="zh-CN" sz="2000" dirty="0">
                <a:ln w="34925">
                  <a:noFill/>
                </a:ln>
              </a:rPr>
              <a:t>=(28,28,1)))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000" dirty="0" err="1">
                <a:ln w="34925">
                  <a:noFill/>
                </a:ln>
              </a:rPr>
              <a:t>model.add</a:t>
            </a:r>
            <a:r>
              <a:rPr kumimoji="1" lang="en-US" altLang="zh-CN" sz="2000" dirty="0">
                <a:ln w="34925">
                  <a:noFill/>
                </a:ln>
              </a:rPr>
              <a:t>(MaxPooling2D(</a:t>
            </a:r>
            <a:r>
              <a:rPr kumimoji="1" lang="en-US" altLang="zh-CN" sz="2000" dirty="0" err="1">
                <a:ln w="34925">
                  <a:noFill/>
                </a:ln>
              </a:rPr>
              <a:t>pool_size</a:t>
            </a:r>
            <a:r>
              <a:rPr kumimoji="1" lang="en-US" altLang="zh-CN" sz="2000" dirty="0">
                <a:ln w="34925">
                  <a:noFill/>
                </a:ln>
              </a:rPr>
              <a:t>=(2,2)))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000" dirty="0" err="1">
                <a:ln w="34925">
                  <a:noFill/>
                </a:ln>
              </a:rPr>
              <a:t>model.add</a:t>
            </a:r>
            <a:r>
              <a:rPr kumimoji="1" lang="en-US" altLang="zh-CN" sz="2000" dirty="0">
                <a:ln w="34925">
                  <a:noFill/>
                </a:ln>
              </a:rPr>
              <a:t>(Dropout(0.25))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000" dirty="0" err="1">
                <a:ln w="34925">
                  <a:noFill/>
                </a:ln>
              </a:rPr>
              <a:t>model.add</a:t>
            </a:r>
            <a:r>
              <a:rPr kumimoji="1" lang="en-US" altLang="zh-CN" sz="2000" dirty="0">
                <a:ln w="34925">
                  <a:noFill/>
                </a:ln>
              </a:rPr>
              <a:t>(Flatten())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000" dirty="0" err="1" smtClean="0">
                <a:ln w="34925">
                  <a:noFill/>
                </a:ln>
              </a:rPr>
              <a:t>model.add</a:t>
            </a:r>
            <a:r>
              <a:rPr kumimoji="1" lang="en-US" altLang="zh-CN" sz="2000" dirty="0" smtClean="0">
                <a:ln w="34925">
                  <a:noFill/>
                </a:ln>
              </a:rPr>
              <a:t>(Dense(64, </a:t>
            </a:r>
            <a:r>
              <a:rPr kumimoji="1" lang="en-US" altLang="zh-CN" sz="2000" dirty="0">
                <a:ln w="34925">
                  <a:noFill/>
                </a:ln>
              </a:rPr>
              <a:t>activation="</a:t>
            </a:r>
            <a:r>
              <a:rPr kumimoji="1" lang="en-US" altLang="zh-CN" sz="2000" dirty="0" err="1">
                <a:ln w="34925">
                  <a:noFill/>
                </a:ln>
              </a:rPr>
              <a:t>relu</a:t>
            </a:r>
            <a:r>
              <a:rPr kumimoji="1" lang="en-US" altLang="zh-CN" sz="2000" dirty="0">
                <a:ln w="34925">
                  <a:noFill/>
                </a:ln>
              </a:rPr>
              <a:t>"))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000" dirty="0" err="1">
                <a:ln w="34925">
                  <a:noFill/>
                </a:ln>
              </a:rPr>
              <a:t>model.add</a:t>
            </a:r>
            <a:r>
              <a:rPr kumimoji="1" lang="en-US" altLang="zh-CN" sz="2000" dirty="0">
                <a:ln w="34925">
                  <a:noFill/>
                </a:ln>
              </a:rPr>
              <a:t>(Dropout(0.5))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000" dirty="0" err="1">
                <a:ln w="34925">
                  <a:noFill/>
                </a:ln>
              </a:rPr>
              <a:t>model.add</a:t>
            </a:r>
            <a:r>
              <a:rPr kumimoji="1" lang="en-US" altLang="zh-CN" sz="2000" dirty="0">
                <a:ln w="34925">
                  <a:noFill/>
                </a:ln>
              </a:rPr>
              <a:t>(Dense(10, activation="</a:t>
            </a:r>
            <a:r>
              <a:rPr kumimoji="1" lang="en-US" altLang="zh-CN" sz="2000" dirty="0" err="1">
                <a:ln w="34925">
                  <a:noFill/>
                </a:ln>
              </a:rPr>
              <a:t>softmax</a:t>
            </a:r>
            <a:r>
              <a:rPr kumimoji="1" lang="en-US" altLang="zh-CN" sz="2000" dirty="0">
                <a:ln w="34925">
                  <a:noFill/>
                </a:ln>
              </a:rPr>
              <a:t>"))</a:t>
            </a:r>
          </a:p>
        </p:txBody>
      </p:sp>
    </p:spTree>
    <p:extLst>
      <p:ext uri="{BB962C8B-B14F-4D97-AF65-F5344CB8AC3E}">
        <p14:creationId xmlns:p14="http://schemas.microsoft.com/office/powerpoint/2010/main" val="166508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721328"/>
            <a:ext cx="12192000" cy="24255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9357" y="1551229"/>
            <a:ext cx="14670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0" b="1" dirty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6</a:t>
            </a:r>
            <a:endParaRPr kumimoji="1" lang="zh-CN" altLang="en-US" sz="200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2368" y="3136278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 b="1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词向量化思想</a:t>
            </a:r>
            <a:endParaRPr kumimoji="1" lang="zh-CN" altLang="en-US" sz="66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855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词向量化思想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0" y="364435"/>
            <a:ext cx="7315200" cy="605117"/>
          </a:xfrm>
        </p:spPr>
        <p:txBody>
          <a:bodyPr/>
          <a:lstStyle/>
          <a:p>
            <a:r>
              <a:rPr kumimoji="1" lang="zh-CN" altLang="en-US" dirty="0" smtClean="0"/>
              <a:t>文本怎么用神经网络</a:t>
            </a:r>
            <a:endParaRPr kumimoji="1" lang="zh-CN" altLang="en-US" dirty="0"/>
          </a:p>
        </p:txBody>
      </p:sp>
      <p:sp>
        <p:nvSpPr>
          <p:cNvPr id="136" name="文本占位符 2"/>
          <p:cNvSpPr txBox="1">
            <a:spLocks/>
          </p:cNvSpPr>
          <p:nvPr/>
        </p:nvSpPr>
        <p:spPr>
          <a:xfrm>
            <a:off x="685567" y="1676426"/>
            <a:ext cx="6923547" cy="617595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4000" dirty="0" smtClean="0"/>
              <a:t>如何解决文本</a:t>
            </a:r>
            <a:r>
              <a:rPr kumimoji="1" lang="zh-CN" altLang="en-US" sz="4000" smtClean="0"/>
              <a:t>的量化问题？</a:t>
            </a:r>
            <a:endParaRPr kumimoji="1" lang="zh-CN" altLang="en-US" sz="4000" dirty="0"/>
          </a:p>
        </p:txBody>
      </p:sp>
      <p:graphicFrame>
        <p:nvGraphicFramePr>
          <p:cNvPr id="32" name="表格 31"/>
          <p:cNvGraphicFramePr>
            <a:graphicFrameLocks noGrp="1"/>
          </p:cNvGraphicFramePr>
          <p:nvPr>
            <p:extLst/>
          </p:nvPr>
        </p:nvGraphicFramePr>
        <p:xfrm>
          <a:off x="816195" y="3000895"/>
          <a:ext cx="10442107" cy="2311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3239"/>
                <a:gridCol w="803239"/>
                <a:gridCol w="803239"/>
                <a:gridCol w="803239"/>
                <a:gridCol w="803239"/>
                <a:gridCol w="803239"/>
                <a:gridCol w="803239"/>
                <a:gridCol w="803239"/>
                <a:gridCol w="803239"/>
                <a:gridCol w="803239"/>
                <a:gridCol w="803239"/>
                <a:gridCol w="803239"/>
                <a:gridCol w="803239"/>
              </a:tblGrid>
              <a:tr h="795270">
                <a:tc gridSpan="13">
                  <a:txBody>
                    <a:bodyPr/>
                    <a:lstStyle/>
                    <a:p>
                      <a:pPr marL="0" marR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CN" altLang="en-US" sz="3300" b="0" dirty="0" smtClean="0">
                          <a:latin typeface="SimHei" charset="-122"/>
                          <a:ea typeface="SimHei" charset="-122"/>
                          <a:cs typeface="SimHei" charset="-122"/>
                        </a:rPr>
                        <a:t>方案</a:t>
                      </a:r>
                      <a:r>
                        <a:rPr kumimoji="1" lang="en-US" altLang="zh-CN" sz="3300" b="0" dirty="0" smtClean="0">
                          <a:latin typeface="SimHei" charset="-122"/>
                          <a:ea typeface="SimHei" charset="-122"/>
                          <a:cs typeface="SimHei" charset="-122"/>
                        </a:rPr>
                        <a:t>1:</a:t>
                      </a:r>
                      <a:r>
                        <a:rPr kumimoji="1" lang="zh-CN" altLang="en-US" sz="3300" b="0" dirty="0" smtClean="0">
                          <a:latin typeface="SimHei" charset="-122"/>
                          <a:ea typeface="SimHei" charset="-122"/>
                          <a:cs typeface="SimHei" charset="-122"/>
                        </a:rPr>
                        <a:t>唯一</a:t>
                      </a:r>
                      <a:r>
                        <a:rPr kumimoji="1" lang="en-US" altLang="zh-CN" sz="3300" b="0" dirty="0" smtClean="0">
                          <a:latin typeface="SimHei" charset="-122"/>
                          <a:ea typeface="SimHei" charset="-122"/>
                          <a:cs typeface="SimHei" charset="-122"/>
                        </a:rPr>
                        <a:t>ID</a:t>
                      </a:r>
                      <a:r>
                        <a:rPr kumimoji="1" lang="zh-CN" altLang="en-US" sz="3300" b="0" dirty="0" smtClean="0">
                          <a:latin typeface="SimHei" charset="-122"/>
                          <a:ea typeface="SimHei" charset="-122"/>
                          <a:cs typeface="SimHei" charset="-122"/>
                        </a:rPr>
                        <a:t>编号</a:t>
                      </a: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3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171560" marR="171560" marT="85779" marB="85779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3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171560" marR="171560" marT="85779" marB="85779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3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171560" marR="171560" marT="85779" marB="85779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3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171560" marR="171560" marT="85779" marB="85779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3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171560" marR="171560" marT="85779" marB="85779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3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171560" marR="171560" marT="85779" marB="85779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zh-CN" altLang="en-US" sz="3600" b="0" dirty="0" smtClean="0"/>
                    </a:p>
                  </a:txBody>
                  <a:tcPr marL="171560" marR="171560" marT="85779" marB="85779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zh-CN" altLang="en-US" sz="3600" b="0" dirty="0" smtClean="0"/>
                    </a:p>
                  </a:txBody>
                  <a:tcPr marL="171560" marR="171560" marT="85779" marB="85779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zh-CN" altLang="en-US" sz="3600" b="0" dirty="0" smtClean="0"/>
                    </a:p>
                  </a:txBody>
                  <a:tcPr marL="171560" marR="171560" marT="85779" marB="85779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zh-CN" altLang="en-US" sz="3600" b="0" dirty="0" smtClean="0"/>
                    </a:p>
                  </a:txBody>
                  <a:tcPr marL="171560" marR="171560" marT="85779" marB="85779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zh-CN" altLang="en-US" sz="3600" b="0" dirty="0" smtClean="0"/>
                    </a:p>
                  </a:txBody>
                  <a:tcPr marL="171560" marR="171560" marT="85779" marB="85779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zh-CN" altLang="en-US" sz="3600" b="0" dirty="0" smtClean="0"/>
                    </a:p>
                  </a:txBody>
                  <a:tcPr marL="171560" marR="171560" marT="85779" marB="85779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2685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1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2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3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4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5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6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7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8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9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10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11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12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...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8900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我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你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的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很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不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喜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欢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数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据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挖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掘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他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3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...</a:t>
                      </a:r>
                      <a:endParaRPr lang="zh-CN" altLang="en-US" sz="3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78774" marR="178774" marT="89386" marB="89386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845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词向量化思想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0" y="364435"/>
            <a:ext cx="7315200" cy="605117"/>
          </a:xfrm>
        </p:spPr>
        <p:txBody>
          <a:bodyPr/>
          <a:lstStyle/>
          <a:p>
            <a:r>
              <a:rPr kumimoji="1" lang="zh-CN" altLang="en-US" dirty="0" smtClean="0"/>
              <a:t>模型稳定性限制</a:t>
            </a:r>
            <a:endParaRPr kumimoji="1" lang="zh-CN" altLang="en-US" dirty="0"/>
          </a:p>
        </p:txBody>
      </p:sp>
      <p:graphicFrame>
        <p:nvGraphicFramePr>
          <p:cNvPr id="32" name="表格 31"/>
          <p:cNvGraphicFramePr>
            <a:graphicFrameLocks noGrp="1"/>
          </p:cNvGraphicFramePr>
          <p:nvPr>
            <p:extLst/>
          </p:nvPr>
        </p:nvGraphicFramePr>
        <p:xfrm>
          <a:off x="1906003" y="1743595"/>
          <a:ext cx="8295144" cy="1204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8088"/>
                <a:gridCol w="638088"/>
                <a:gridCol w="638088"/>
                <a:gridCol w="638088"/>
                <a:gridCol w="638088"/>
                <a:gridCol w="638088"/>
                <a:gridCol w="638088"/>
                <a:gridCol w="638088"/>
                <a:gridCol w="638088"/>
                <a:gridCol w="638088"/>
                <a:gridCol w="638088"/>
                <a:gridCol w="638088"/>
                <a:gridCol w="638088"/>
              </a:tblGrid>
              <a:tr h="57740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1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2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3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4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5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6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7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8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9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10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11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12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...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678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我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你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的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很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不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喜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欢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数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据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挖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掘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他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SimHei" charset="-122"/>
                          <a:ea typeface="SimHei" charset="-122"/>
                          <a:cs typeface="SimHei" charset="-122"/>
                        </a:rPr>
                        <a:t>...</a:t>
                      </a:r>
                      <a:endParaRPr lang="zh-CN" altLang="en-US" sz="26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SimHei" charset="-122"/>
                        <a:ea typeface="SimHei" charset="-122"/>
                        <a:cs typeface="SimHei" charset="-122"/>
                      </a:endParaRPr>
                    </a:p>
                  </a:txBody>
                  <a:tcPr marL="142018" marR="142018" marT="71008" marB="71008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占位符 2"/>
          <p:cNvSpPr txBox="1">
            <a:spLocks/>
          </p:cNvSpPr>
          <p:nvPr/>
        </p:nvSpPr>
        <p:spPr>
          <a:xfrm>
            <a:off x="2089821" y="3231967"/>
            <a:ext cx="8344136" cy="3183737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3200" b="0" dirty="0" smtClean="0"/>
              <a:t>我很喜欢数据挖掘   </a:t>
            </a:r>
            <a:r>
              <a:rPr kumimoji="1" lang="en-US" altLang="zh-CN" sz="3200" b="0" dirty="0" smtClean="0"/>
              <a:t>[1,4,6,7,8,9,10,11]</a:t>
            </a:r>
          </a:p>
          <a:p>
            <a:pPr>
              <a:lnSpc>
                <a:spcPct val="150000"/>
              </a:lnSpc>
            </a:pPr>
            <a:r>
              <a:rPr kumimoji="1" lang="zh-CN" altLang="en-US" sz="3200" b="0" dirty="0"/>
              <a:t>我不喜欢数据挖掘   </a:t>
            </a:r>
            <a:r>
              <a:rPr kumimoji="1" lang="en-US" altLang="zh-CN" sz="3200" b="0" dirty="0"/>
              <a:t>[1,5,6,7,8,9,10,11</a:t>
            </a:r>
            <a:r>
              <a:rPr kumimoji="1" lang="en-US" altLang="zh-CN" sz="3200" b="0" dirty="0" smtClean="0"/>
              <a:t>]</a:t>
            </a:r>
          </a:p>
          <a:p>
            <a:pPr>
              <a:lnSpc>
                <a:spcPct val="150000"/>
              </a:lnSpc>
            </a:pPr>
            <a:r>
              <a:rPr kumimoji="1" lang="zh-CN" altLang="en-US" sz="3200" b="0" dirty="0" smtClean="0"/>
              <a:t>他很</a:t>
            </a:r>
            <a:r>
              <a:rPr kumimoji="1" lang="zh-CN" altLang="en-US" sz="3200" b="0" dirty="0"/>
              <a:t>喜欢数据挖掘   </a:t>
            </a:r>
            <a:r>
              <a:rPr kumimoji="1" lang="en-US" altLang="zh-CN" sz="3200" b="0" dirty="0"/>
              <a:t>[</a:t>
            </a:r>
            <a:r>
              <a:rPr kumimoji="1" lang="en-US" altLang="zh-CN" sz="3200" b="0" dirty="0" smtClean="0"/>
              <a:t>12,4,6,7,8,9,10,11]</a:t>
            </a:r>
            <a:endParaRPr kumimoji="1" lang="en-US" altLang="zh-CN" sz="3200" b="0" dirty="0"/>
          </a:p>
        </p:txBody>
      </p:sp>
    </p:spTree>
    <p:extLst>
      <p:ext uri="{BB962C8B-B14F-4D97-AF65-F5344CB8AC3E}">
        <p14:creationId xmlns:p14="http://schemas.microsoft.com/office/powerpoint/2010/main" val="6245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词向量化思想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0" y="364435"/>
            <a:ext cx="7315200" cy="605117"/>
          </a:xfrm>
        </p:spPr>
        <p:txBody>
          <a:bodyPr/>
          <a:lstStyle/>
          <a:p>
            <a:r>
              <a:rPr kumimoji="1" lang="zh-CN" altLang="en-US" dirty="0" smtClean="0"/>
              <a:t>用多个</a:t>
            </a:r>
            <a:r>
              <a:rPr kumimoji="1" lang="en-US" altLang="zh-CN" dirty="0" smtClean="0"/>
              <a:t>id</a:t>
            </a:r>
            <a:r>
              <a:rPr kumimoji="1" lang="zh-CN" altLang="en-US" dirty="0" smtClean="0"/>
              <a:t>编号</a:t>
            </a:r>
            <a:endParaRPr kumimoji="1" lang="zh-CN" altLang="en-US" dirty="0"/>
          </a:p>
        </p:txBody>
      </p:sp>
      <p:sp>
        <p:nvSpPr>
          <p:cNvPr id="7" name="文本占位符 2"/>
          <p:cNvSpPr txBox="1">
            <a:spLocks/>
          </p:cNvSpPr>
          <p:nvPr/>
        </p:nvSpPr>
        <p:spPr>
          <a:xfrm>
            <a:off x="731440" y="1496821"/>
            <a:ext cx="4134474" cy="1491308"/>
          </a:xfrm>
          <a:prstGeom prst="rect">
            <a:avLst/>
          </a:prstGeom>
          <a:ln w="38100">
            <a:solidFill>
              <a:schemeClr val="bg1"/>
            </a:solidFill>
            <a:prstDash val="dash"/>
          </a:ln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200" b="0" dirty="0" smtClean="0"/>
              <a:t>模型的稳定性要求我们把意思相近的词语放到相近的位置</a:t>
            </a:r>
            <a:endParaRPr kumimoji="1" lang="zh-CN" altLang="en-US" sz="3200" b="0" dirty="0"/>
          </a:p>
        </p:txBody>
      </p:sp>
      <p:sp>
        <p:nvSpPr>
          <p:cNvPr id="8" name="文本占位符 2"/>
          <p:cNvSpPr txBox="1">
            <a:spLocks/>
          </p:cNvSpPr>
          <p:nvPr/>
        </p:nvSpPr>
        <p:spPr>
          <a:xfrm>
            <a:off x="6629399" y="1496821"/>
            <a:ext cx="4474029" cy="1491308"/>
          </a:xfrm>
          <a:prstGeom prst="rect">
            <a:avLst/>
          </a:prstGeom>
          <a:ln w="38100">
            <a:solidFill>
              <a:schemeClr val="bg1"/>
            </a:solidFill>
            <a:prstDash val="dash"/>
          </a:ln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200" b="0" dirty="0" smtClean="0"/>
              <a:t>一个</a:t>
            </a:r>
            <a:r>
              <a:rPr kumimoji="1" lang="en-US" altLang="zh-CN" sz="3200" b="0" dirty="0" smtClean="0"/>
              <a:t>ID</a:t>
            </a:r>
            <a:r>
              <a:rPr kumimoji="1" lang="zh-CN" altLang="en-US" sz="3200" b="0" dirty="0" smtClean="0"/>
              <a:t>有两个同样相似的</a:t>
            </a:r>
            <a:r>
              <a:rPr kumimoji="1" lang="en-US" altLang="zh-CN" sz="3200" b="0" dirty="0" smtClean="0"/>
              <a:t>ID</a:t>
            </a:r>
            <a:r>
              <a:rPr kumimoji="1" lang="zh-CN" altLang="en-US" sz="3200" b="0" dirty="0" smtClean="0"/>
              <a:t>，而一个词语可能有多个同样相似的词语</a:t>
            </a:r>
            <a:endParaRPr kumimoji="1" lang="zh-CN" altLang="en-US" sz="3200" b="0" dirty="0"/>
          </a:p>
        </p:txBody>
      </p:sp>
      <p:cxnSp>
        <p:nvCxnSpPr>
          <p:cNvPr id="9" name="直线箭头连接符 8"/>
          <p:cNvCxnSpPr>
            <a:stCxn id="7" idx="2"/>
          </p:cNvCxnSpPr>
          <p:nvPr/>
        </p:nvCxnSpPr>
        <p:spPr>
          <a:xfrm>
            <a:off x="2798677" y="2988129"/>
            <a:ext cx="1513115" cy="1058618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线箭头连接符 10"/>
          <p:cNvCxnSpPr>
            <a:stCxn id="8" idx="2"/>
          </p:cNvCxnSpPr>
          <p:nvPr/>
        </p:nvCxnSpPr>
        <p:spPr>
          <a:xfrm flipH="1">
            <a:off x="7135586" y="2988129"/>
            <a:ext cx="1730828" cy="1058618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2"/>
          <p:cNvSpPr txBox="1">
            <a:spLocks/>
          </p:cNvSpPr>
          <p:nvPr/>
        </p:nvSpPr>
        <p:spPr>
          <a:xfrm>
            <a:off x="2661557" y="4046747"/>
            <a:ext cx="6335486" cy="571465"/>
          </a:xfrm>
          <a:prstGeom prst="rect">
            <a:avLst/>
          </a:prstGeom>
          <a:ln w="38100">
            <a:solidFill>
              <a:schemeClr val="bg1"/>
            </a:solidFill>
            <a:prstDash val="dash"/>
          </a:ln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200" b="0" dirty="0" smtClean="0"/>
              <a:t>唯一的方案是用多个</a:t>
            </a:r>
            <a:r>
              <a:rPr kumimoji="1" lang="en-US" altLang="zh-CN" sz="3200" b="0" dirty="0" smtClean="0"/>
              <a:t>ID</a:t>
            </a:r>
            <a:r>
              <a:rPr kumimoji="1" lang="zh-CN" altLang="en-US" sz="3200" b="0" dirty="0" smtClean="0"/>
              <a:t>进行编号</a:t>
            </a:r>
            <a:endParaRPr kumimoji="1" lang="zh-CN" altLang="en-US" sz="3200" b="0" dirty="0"/>
          </a:p>
        </p:txBody>
      </p:sp>
      <p:cxnSp>
        <p:nvCxnSpPr>
          <p:cNvPr id="21" name="直线箭头连接符 20"/>
          <p:cNvCxnSpPr/>
          <p:nvPr/>
        </p:nvCxnSpPr>
        <p:spPr>
          <a:xfrm>
            <a:off x="5829300" y="4618212"/>
            <a:ext cx="0" cy="688574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占位符 2"/>
          <p:cNvSpPr txBox="1">
            <a:spLocks/>
          </p:cNvSpPr>
          <p:nvPr/>
        </p:nvSpPr>
        <p:spPr>
          <a:xfrm>
            <a:off x="2661557" y="5306786"/>
            <a:ext cx="6335486" cy="571465"/>
          </a:xfrm>
          <a:prstGeom prst="rect">
            <a:avLst/>
          </a:prstGeom>
          <a:ln w="38100">
            <a:solidFill>
              <a:schemeClr val="bg1"/>
            </a:solidFill>
            <a:prstDash val="dash"/>
          </a:ln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200" b="0" dirty="0" smtClean="0"/>
              <a:t>词向量，</a:t>
            </a:r>
            <a:r>
              <a:rPr kumimoji="1" lang="en-US" altLang="zh-CN" sz="3200" b="0" dirty="0" smtClean="0"/>
              <a:t>Word</a:t>
            </a:r>
            <a:r>
              <a:rPr kumimoji="1" lang="zh-CN" altLang="en-US" sz="3200" b="0" dirty="0" smtClean="0"/>
              <a:t> </a:t>
            </a:r>
            <a:r>
              <a:rPr kumimoji="1" lang="en-US" altLang="zh-CN" sz="3200" b="0" dirty="0" smtClean="0"/>
              <a:t>Embedding</a:t>
            </a:r>
            <a:endParaRPr kumimoji="1" lang="zh-CN" altLang="en-US" sz="3200" b="0" dirty="0"/>
          </a:p>
        </p:txBody>
      </p:sp>
    </p:spTree>
    <p:extLst>
      <p:ext uri="{BB962C8B-B14F-4D97-AF65-F5344CB8AC3E}">
        <p14:creationId xmlns:p14="http://schemas.microsoft.com/office/powerpoint/2010/main" val="1626407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词向量化思想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0" y="364435"/>
            <a:ext cx="7315200" cy="605117"/>
          </a:xfrm>
        </p:spPr>
        <p:txBody>
          <a:bodyPr/>
          <a:lstStyle/>
          <a:p>
            <a:r>
              <a:rPr kumimoji="1" lang="zh-CN" altLang="en-US" dirty="0" smtClean="0"/>
              <a:t>怎样嵌入？</a:t>
            </a:r>
            <a:endParaRPr kumimoji="1" lang="zh-CN" altLang="en-US" dirty="0"/>
          </a:p>
        </p:txBody>
      </p:sp>
      <p:sp>
        <p:nvSpPr>
          <p:cNvPr id="136" name="文本占位符 2"/>
          <p:cNvSpPr txBox="1">
            <a:spLocks/>
          </p:cNvSpPr>
          <p:nvPr/>
        </p:nvSpPr>
        <p:spPr>
          <a:xfrm>
            <a:off x="816195" y="1676426"/>
            <a:ext cx="9209548" cy="617595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4000" dirty="0" smtClean="0"/>
              <a:t>什么是</a:t>
            </a:r>
            <a:r>
              <a:rPr kumimoji="1" lang="en-US" altLang="zh-CN" sz="4000" dirty="0" smtClean="0"/>
              <a:t>Embedding</a:t>
            </a:r>
            <a:r>
              <a:rPr kumimoji="1" lang="zh-CN" altLang="en-US" sz="4000" dirty="0" smtClean="0"/>
              <a:t>？请思考一道几何题。</a:t>
            </a:r>
            <a:endParaRPr kumimoji="1" lang="zh-CN" altLang="en-US" sz="4000" dirty="0"/>
          </a:p>
        </p:txBody>
      </p:sp>
      <p:sp>
        <p:nvSpPr>
          <p:cNvPr id="6" name="文本占位符 2"/>
          <p:cNvSpPr txBox="1">
            <a:spLocks/>
          </p:cNvSpPr>
          <p:nvPr/>
        </p:nvSpPr>
        <p:spPr>
          <a:xfrm>
            <a:off x="816196" y="2723780"/>
            <a:ext cx="4359961" cy="2723712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b="0" dirty="0" smtClean="0"/>
              <a:t>如果有</a:t>
            </a:r>
            <a:r>
              <a:rPr kumimoji="1" lang="en-US" altLang="zh-CN" b="0" dirty="0" smtClean="0"/>
              <a:t>4</a:t>
            </a:r>
            <a:r>
              <a:rPr kumimoji="1" lang="zh-CN" altLang="en-US" b="0" dirty="0" smtClean="0"/>
              <a:t>个点，它们两两之间的距离为</a:t>
            </a:r>
            <a:r>
              <a:rPr kumimoji="1" lang="en-US" altLang="zh-CN" b="0" dirty="0" smtClean="0"/>
              <a:t>1</a:t>
            </a:r>
            <a:r>
              <a:rPr kumimoji="1" lang="zh-CN" altLang="en-US" b="0" dirty="0" smtClean="0"/>
              <a:t>，求这</a:t>
            </a:r>
            <a:r>
              <a:rPr kumimoji="1" lang="en-US" altLang="zh-CN" b="0" dirty="0" smtClean="0"/>
              <a:t>6</a:t>
            </a:r>
            <a:r>
              <a:rPr kumimoji="1" lang="zh-CN" altLang="en-US" b="0" dirty="0" smtClean="0"/>
              <a:t>个点的坐标。</a:t>
            </a:r>
            <a:endParaRPr kumimoji="1" lang="zh-CN" altLang="en-US" b="0" dirty="0"/>
          </a:p>
        </p:txBody>
      </p:sp>
      <p:grpSp>
        <p:nvGrpSpPr>
          <p:cNvPr id="26" name="组 25"/>
          <p:cNvGrpSpPr/>
          <p:nvPr/>
        </p:nvGrpSpPr>
        <p:grpSpPr>
          <a:xfrm>
            <a:off x="5587991" y="2914712"/>
            <a:ext cx="2768617" cy="2341848"/>
            <a:chOff x="6767724" y="1926159"/>
            <a:chExt cx="4345281" cy="3675477"/>
          </a:xfrm>
        </p:grpSpPr>
        <p:cxnSp>
          <p:nvCxnSpPr>
            <p:cNvPr id="7" name="直线连接符 6"/>
            <p:cNvCxnSpPr/>
            <p:nvPr/>
          </p:nvCxnSpPr>
          <p:spPr>
            <a:xfrm flipH="1">
              <a:off x="6972301" y="4294415"/>
              <a:ext cx="2609848" cy="1094013"/>
            </a:xfrm>
            <a:prstGeom prst="line">
              <a:avLst/>
            </a:prstGeom>
            <a:ln w="508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 flipH="1">
              <a:off x="6972299" y="5388428"/>
              <a:ext cx="3973286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线连接符 11"/>
            <p:cNvCxnSpPr/>
            <p:nvPr/>
          </p:nvCxnSpPr>
          <p:spPr>
            <a:xfrm flipH="1" flipV="1">
              <a:off x="9582149" y="4294415"/>
              <a:ext cx="1363436" cy="1094013"/>
            </a:xfrm>
            <a:prstGeom prst="line">
              <a:avLst/>
            </a:prstGeom>
            <a:ln w="508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/>
            <p:nvPr/>
          </p:nvCxnSpPr>
          <p:spPr>
            <a:xfrm flipH="1">
              <a:off x="6972300" y="2049598"/>
              <a:ext cx="2070431" cy="333883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>
              <a:off x="9042731" y="2049598"/>
              <a:ext cx="1902854" cy="333883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连接符 23"/>
            <p:cNvCxnSpPr/>
            <p:nvPr/>
          </p:nvCxnSpPr>
          <p:spPr>
            <a:xfrm>
              <a:off x="9042731" y="2049597"/>
              <a:ext cx="539417" cy="2244818"/>
            </a:xfrm>
            <a:prstGeom prst="line">
              <a:avLst/>
            </a:prstGeom>
            <a:ln w="508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6767724" y="5183852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9377571" y="4089840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0703854" y="5192485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847915" y="1926159"/>
              <a:ext cx="409151" cy="4091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9346908" y="3040689"/>
            <a:ext cx="2300517" cy="2210371"/>
            <a:chOff x="9402661" y="3050559"/>
            <a:chExt cx="2466977" cy="2210371"/>
          </a:xfrm>
        </p:grpSpPr>
        <p:cxnSp>
          <p:nvCxnSpPr>
            <p:cNvPr id="17" name="直线连接符 16"/>
            <p:cNvCxnSpPr/>
            <p:nvPr/>
          </p:nvCxnSpPr>
          <p:spPr>
            <a:xfrm flipH="1">
              <a:off x="9535886" y="5120713"/>
              <a:ext cx="2227081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9402661" y="5000237"/>
              <a:ext cx="260693" cy="2606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1608945" y="4995867"/>
              <a:ext cx="260693" cy="2606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22" name="直线连接符 21"/>
            <p:cNvCxnSpPr/>
            <p:nvPr/>
          </p:nvCxnSpPr>
          <p:spPr>
            <a:xfrm flipH="1">
              <a:off x="9535886" y="3175405"/>
              <a:ext cx="2227081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9402661" y="3054929"/>
              <a:ext cx="260693" cy="2606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1608945" y="3050559"/>
              <a:ext cx="260693" cy="2606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31" name="直线连接符 30"/>
            <p:cNvCxnSpPr/>
            <p:nvPr/>
          </p:nvCxnSpPr>
          <p:spPr>
            <a:xfrm flipV="1">
              <a:off x="9535886" y="3175405"/>
              <a:ext cx="0" cy="1945308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V="1">
              <a:off x="11735753" y="3175405"/>
              <a:ext cx="0" cy="1945308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6060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词向量化思想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0" y="364435"/>
            <a:ext cx="7315200" cy="605117"/>
          </a:xfrm>
        </p:spPr>
        <p:txBody>
          <a:bodyPr/>
          <a:lstStyle/>
          <a:p>
            <a:r>
              <a:rPr kumimoji="1" lang="zh-CN" altLang="en-US" dirty="0" smtClean="0"/>
              <a:t>词的嵌入</a:t>
            </a:r>
            <a:endParaRPr kumimoji="1" lang="zh-CN" altLang="en-US" dirty="0"/>
          </a:p>
        </p:txBody>
      </p:sp>
      <p:sp>
        <p:nvSpPr>
          <p:cNvPr id="6" name="文本占位符 2"/>
          <p:cNvSpPr txBox="1">
            <a:spLocks/>
          </p:cNvSpPr>
          <p:nvPr/>
        </p:nvSpPr>
        <p:spPr>
          <a:xfrm>
            <a:off x="1273396" y="1580779"/>
            <a:ext cx="9781047" cy="2680977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b="0" dirty="0" smtClean="0"/>
              <a:t>词向量也是根据某种外部信息，将词语“嵌入”到一个</a:t>
            </a:r>
            <a:r>
              <a:rPr kumimoji="1" lang="en-US" altLang="zh-CN" b="0" dirty="0" smtClean="0"/>
              <a:t>n</a:t>
            </a:r>
            <a:r>
              <a:rPr kumimoji="1" lang="zh-CN" altLang="en-US" b="0" dirty="0" smtClean="0"/>
              <a:t>维空间中，使得语义相近的词语放到相近的位置。</a:t>
            </a:r>
            <a:endParaRPr kumimoji="1" lang="zh-CN" altLang="en-US" b="0" dirty="0"/>
          </a:p>
        </p:txBody>
      </p:sp>
      <p:sp>
        <p:nvSpPr>
          <p:cNvPr id="33" name="文本占位符 2"/>
          <p:cNvSpPr txBox="1">
            <a:spLocks/>
          </p:cNvSpPr>
          <p:nvPr/>
        </p:nvSpPr>
        <p:spPr>
          <a:xfrm>
            <a:off x="1273396" y="4637314"/>
            <a:ext cx="9781047" cy="1004657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4400" b="0" dirty="0" smtClean="0"/>
              <a:t>脑洞：机器翻译只是一个矩阵的变换？</a:t>
            </a:r>
            <a:endParaRPr kumimoji="1" lang="zh-CN" altLang="en-US" sz="4400" b="0" dirty="0"/>
          </a:p>
        </p:txBody>
      </p:sp>
    </p:spTree>
    <p:extLst>
      <p:ext uri="{BB962C8B-B14F-4D97-AF65-F5344CB8AC3E}">
        <p14:creationId xmlns:p14="http://schemas.microsoft.com/office/powerpoint/2010/main" val="171172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词向量化思想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0" y="364435"/>
            <a:ext cx="7315200" cy="605117"/>
          </a:xfrm>
        </p:spPr>
        <p:txBody>
          <a:bodyPr/>
          <a:lstStyle/>
          <a:p>
            <a:r>
              <a:rPr kumimoji="1" lang="zh-CN" altLang="en-US" dirty="0" smtClean="0"/>
              <a:t>词的相对固定性</a:t>
            </a:r>
            <a:endParaRPr kumimoji="1" lang="zh-CN" altLang="en-US" dirty="0"/>
          </a:p>
        </p:txBody>
      </p:sp>
      <p:grpSp>
        <p:nvGrpSpPr>
          <p:cNvPr id="51" name="组 50"/>
          <p:cNvGrpSpPr/>
          <p:nvPr/>
        </p:nvGrpSpPr>
        <p:grpSpPr>
          <a:xfrm>
            <a:off x="947057" y="1828800"/>
            <a:ext cx="4392386" cy="4098471"/>
            <a:chOff x="947057" y="1828800"/>
            <a:chExt cx="4392386" cy="4098471"/>
          </a:xfrm>
        </p:grpSpPr>
        <p:cxnSp>
          <p:nvCxnSpPr>
            <p:cNvPr id="33" name="直线箭头连接符 32"/>
            <p:cNvCxnSpPr/>
            <p:nvPr/>
          </p:nvCxnSpPr>
          <p:spPr>
            <a:xfrm flipV="1">
              <a:off x="947057" y="1828800"/>
              <a:ext cx="16765" cy="409847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箭头连接符 33"/>
            <p:cNvCxnSpPr/>
            <p:nvPr/>
          </p:nvCxnSpPr>
          <p:spPr>
            <a:xfrm flipV="1">
              <a:off x="947057" y="5908432"/>
              <a:ext cx="4392386" cy="1883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 15"/>
            <p:cNvGrpSpPr/>
            <p:nvPr/>
          </p:nvGrpSpPr>
          <p:grpSpPr>
            <a:xfrm>
              <a:off x="1587709" y="2968840"/>
              <a:ext cx="3127847" cy="2163628"/>
              <a:chOff x="1587709" y="2968840"/>
              <a:chExt cx="3127847" cy="2163628"/>
            </a:xfrm>
          </p:grpSpPr>
          <p:grpSp>
            <p:nvGrpSpPr>
              <p:cNvPr id="15" name="组 14"/>
              <p:cNvGrpSpPr/>
              <p:nvPr/>
            </p:nvGrpSpPr>
            <p:grpSpPr>
              <a:xfrm>
                <a:off x="1875186" y="3548912"/>
                <a:ext cx="2241541" cy="1466590"/>
                <a:chOff x="1875186" y="3548912"/>
                <a:chExt cx="2241541" cy="1466590"/>
              </a:xfrm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2430358" y="4684411"/>
                  <a:ext cx="243103" cy="26069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3873624" y="4754809"/>
                  <a:ext cx="243103" cy="26069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1875186" y="3974635"/>
                  <a:ext cx="243103" cy="26069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3122510" y="3548912"/>
                  <a:ext cx="243103" cy="26069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35" name="文本占位符 2"/>
              <p:cNvSpPr txBox="1">
                <a:spLocks/>
              </p:cNvSpPr>
              <p:nvPr/>
            </p:nvSpPr>
            <p:spPr>
              <a:xfrm>
                <a:off x="3055252" y="2968840"/>
                <a:ext cx="620722" cy="546899"/>
              </a:xfrm>
              <a:prstGeom prst="rect">
                <a:avLst/>
              </a:prstGeom>
            </p:spPr>
            <p:txBody>
              <a:bodyPr/>
              <a:lstStyle>
                <a:lvl1pPr marL="0" indent="0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3600" b="1" kern="120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</a:pPr>
                <a:r>
                  <a:rPr kumimoji="1" lang="zh-CN" altLang="en-US" sz="3200" b="0" dirty="0" smtClean="0"/>
                  <a:t>你</a:t>
                </a:r>
                <a:endParaRPr kumimoji="1" lang="en-US" altLang="zh-CN" sz="3200" b="0" dirty="0"/>
              </a:p>
            </p:txBody>
          </p:sp>
          <p:sp>
            <p:nvSpPr>
              <p:cNvPr id="36" name="文本占位符 2"/>
              <p:cNvSpPr txBox="1">
                <a:spLocks/>
              </p:cNvSpPr>
              <p:nvPr/>
            </p:nvSpPr>
            <p:spPr>
              <a:xfrm>
                <a:off x="4094834" y="4502285"/>
                <a:ext cx="620722" cy="546899"/>
              </a:xfrm>
              <a:prstGeom prst="rect">
                <a:avLst/>
              </a:prstGeom>
            </p:spPr>
            <p:txBody>
              <a:bodyPr/>
              <a:lstStyle>
                <a:lvl1pPr marL="0" indent="0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3600" b="1" kern="120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</a:pPr>
                <a:r>
                  <a:rPr kumimoji="1" lang="zh-CN" altLang="en-US" sz="3200" b="0" dirty="0" smtClean="0"/>
                  <a:t>我</a:t>
                </a:r>
                <a:endParaRPr kumimoji="1" lang="en-US" altLang="zh-CN" sz="3200" b="0" dirty="0"/>
              </a:p>
            </p:txBody>
          </p:sp>
          <p:sp>
            <p:nvSpPr>
              <p:cNvPr id="37" name="文本占位符 2"/>
              <p:cNvSpPr txBox="1">
                <a:spLocks/>
              </p:cNvSpPr>
              <p:nvPr/>
            </p:nvSpPr>
            <p:spPr>
              <a:xfrm>
                <a:off x="2618011" y="4585569"/>
                <a:ext cx="620722" cy="546899"/>
              </a:xfrm>
              <a:prstGeom prst="rect">
                <a:avLst/>
              </a:prstGeom>
            </p:spPr>
            <p:txBody>
              <a:bodyPr/>
              <a:lstStyle>
                <a:lvl1pPr marL="0" indent="0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3600" b="1" kern="120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</a:pPr>
                <a:r>
                  <a:rPr kumimoji="1" lang="zh-CN" altLang="en-US" sz="3200" b="0" dirty="0" smtClean="0"/>
                  <a:t>他</a:t>
                </a:r>
                <a:endParaRPr kumimoji="1" lang="en-US" altLang="zh-CN" sz="3200" b="0" dirty="0"/>
              </a:p>
            </p:txBody>
          </p:sp>
          <p:sp>
            <p:nvSpPr>
              <p:cNvPr id="38" name="文本占位符 2"/>
              <p:cNvSpPr txBox="1">
                <a:spLocks/>
              </p:cNvSpPr>
              <p:nvPr/>
            </p:nvSpPr>
            <p:spPr>
              <a:xfrm>
                <a:off x="1587709" y="3405808"/>
                <a:ext cx="620722" cy="546899"/>
              </a:xfrm>
              <a:prstGeom prst="rect">
                <a:avLst/>
              </a:prstGeom>
            </p:spPr>
            <p:txBody>
              <a:bodyPr/>
              <a:lstStyle>
                <a:lvl1pPr marL="0" indent="0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3600" b="1" kern="120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</a:pPr>
                <a:r>
                  <a:rPr kumimoji="1" lang="zh-CN" altLang="en-US" sz="3200" b="0" dirty="0" smtClean="0"/>
                  <a:t>她</a:t>
                </a:r>
                <a:endParaRPr kumimoji="1" lang="en-US" altLang="zh-CN" sz="3200" b="0" dirty="0"/>
              </a:p>
            </p:txBody>
          </p:sp>
        </p:grpSp>
      </p:grpSp>
      <p:grpSp>
        <p:nvGrpSpPr>
          <p:cNvPr id="52" name="组 51"/>
          <p:cNvGrpSpPr/>
          <p:nvPr/>
        </p:nvGrpSpPr>
        <p:grpSpPr>
          <a:xfrm>
            <a:off x="6667500" y="1838219"/>
            <a:ext cx="4392386" cy="4098471"/>
            <a:chOff x="6667500" y="1838219"/>
            <a:chExt cx="4392386" cy="4098471"/>
          </a:xfrm>
        </p:grpSpPr>
        <p:cxnSp>
          <p:nvCxnSpPr>
            <p:cNvPr id="44" name="直线箭头连接符 43"/>
            <p:cNvCxnSpPr/>
            <p:nvPr/>
          </p:nvCxnSpPr>
          <p:spPr>
            <a:xfrm flipV="1">
              <a:off x="6667500" y="1838219"/>
              <a:ext cx="16765" cy="409847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线箭头连接符 44"/>
            <p:cNvCxnSpPr/>
            <p:nvPr/>
          </p:nvCxnSpPr>
          <p:spPr>
            <a:xfrm flipV="1">
              <a:off x="6667500" y="5917851"/>
              <a:ext cx="4392386" cy="1883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组 49"/>
            <p:cNvGrpSpPr/>
            <p:nvPr/>
          </p:nvGrpSpPr>
          <p:grpSpPr>
            <a:xfrm>
              <a:off x="7629517" y="2375579"/>
              <a:ext cx="3219758" cy="2424448"/>
              <a:chOff x="7629517" y="2375579"/>
              <a:chExt cx="3219758" cy="2424448"/>
            </a:xfrm>
          </p:grpSpPr>
          <p:grpSp>
            <p:nvGrpSpPr>
              <p:cNvPr id="39" name="组 38"/>
              <p:cNvGrpSpPr/>
              <p:nvPr/>
            </p:nvGrpSpPr>
            <p:grpSpPr>
              <a:xfrm rot="18762663">
                <a:off x="7810289" y="2945962"/>
                <a:ext cx="2241541" cy="1466590"/>
                <a:chOff x="1875186" y="3548912"/>
                <a:chExt cx="2241541" cy="1466590"/>
              </a:xfrm>
            </p:grpSpPr>
            <p:sp>
              <p:nvSpPr>
                <p:cNvPr id="40" name="椭圆 39"/>
                <p:cNvSpPr/>
                <p:nvPr/>
              </p:nvSpPr>
              <p:spPr>
                <a:xfrm>
                  <a:off x="2430358" y="4684411"/>
                  <a:ext cx="243103" cy="26069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3873624" y="4754809"/>
                  <a:ext cx="243103" cy="26069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1875186" y="3974635"/>
                  <a:ext cx="243103" cy="26069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3122510" y="3548912"/>
                  <a:ext cx="243103" cy="26069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46" name="文本占位符 2"/>
              <p:cNvSpPr txBox="1">
                <a:spLocks/>
              </p:cNvSpPr>
              <p:nvPr/>
            </p:nvSpPr>
            <p:spPr>
              <a:xfrm>
                <a:off x="8275686" y="2375579"/>
                <a:ext cx="900096" cy="546899"/>
              </a:xfrm>
              <a:prstGeom prst="rect">
                <a:avLst/>
              </a:prstGeom>
            </p:spPr>
            <p:txBody>
              <a:bodyPr/>
              <a:lstStyle>
                <a:lvl1pPr marL="0" indent="0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3600" b="1" kern="120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</a:pPr>
                <a:r>
                  <a:rPr kumimoji="1" lang="en-US" altLang="zh-CN" sz="3200" b="0" smtClean="0"/>
                  <a:t>you</a:t>
                </a:r>
                <a:endParaRPr kumimoji="1" lang="en-US" altLang="zh-CN" sz="3200" b="0" dirty="0"/>
              </a:p>
            </p:txBody>
          </p:sp>
          <p:sp>
            <p:nvSpPr>
              <p:cNvPr id="47" name="文本占位符 2"/>
              <p:cNvSpPr txBox="1">
                <a:spLocks/>
              </p:cNvSpPr>
              <p:nvPr/>
            </p:nvSpPr>
            <p:spPr>
              <a:xfrm>
                <a:off x="10228553" y="3007625"/>
                <a:ext cx="620722" cy="546899"/>
              </a:xfrm>
              <a:prstGeom prst="rect">
                <a:avLst/>
              </a:prstGeom>
            </p:spPr>
            <p:txBody>
              <a:bodyPr/>
              <a:lstStyle>
                <a:lvl1pPr marL="0" indent="0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3600" b="1" kern="120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</a:pPr>
                <a:r>
                  <a:rPr kumimoji="1" lang="en-US" altLang="zh-CN" sz="3200" b="0" dirty="0" smtClean="0"/>
                  <a:t>I</a:t>
                </a:r>
                <a:endParaRPr kumimoji="1" lang="en-US" altLang="zh-CN" sz="3200" b="0" dirty="0"/>
              </a:p>
            </p:txBody>
          </p:sp>
          <p:sp>
            <p:nvSpPr>
              <p:cNvPr id="48" name="文本占位符 2"/>
              <p:cNvSpPr txBox="1">
                <a:spLocks/>
              </p:cNvSpPr>
              <p:nvPr/>
            </p:nvSpPr>
            <p:spPr>
              <a:xfrm>
                <a:off x="9120330" y="4219838"/>
                <a:ext cx="620722" cy="546899"/>
              </a:xfrm>
              <a:prstGeom prst="rect">
                <a:avLst/>
              </a:prstGeom>
            </p:spPr>
            <p:txBody>
              <a:bodyPr/>
              <a:lstStyle>
                <a:lvl1pPr marL="0" indent="0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3600" b="1" kern="120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</a:pPr>
                <a:r>
                  <a:rPr kumimoji="1" lang="en-US" altLang="zh-CN" sz="3200" b="0" dirty="0" smtClean="0"/>
                  <a:t>he</a:t>
                </a:r>
                <a:endParaRPr kumimoji="1" lang="en-US" altLang="zh-CN" sz="3200" b="0" dirty="0"/>
              </a:p>
            </p:txBody>
          </p:sp>
          <p:sp>
            <p:nvSpPr>
              <p:cNvPr id="49" name="文本占位符 2"/>
              <p:cNvSpPr txBox="1">
                <a:spLocks/>
              </p:cNvSpPr>
              <p:nvPr/>
            </p:nvSpPr>
            <p:spPr>
              <a:xfrm>
                <a:off x="7629517" y="3599816"/>
                <a:ext cx="826891" cy="546899"/>
              </a:xfrm>
              <a:prstGeom prst="rect">
                <a:avLst/>
              </a:prstGeom>
            </p:spPr>
            <p:txBody>
              <a:bodyPr/>
              <a:lstStyle>
                <a:lvl1pPr marL="0" indent="0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3600" b="1" kern="120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</a:pPr>
                <a:r>
                  <a:rPr kumimoji="1" lang="en-US" altLang="zh-CN" sz="3200" b="0" smtClean="0"/>
                  <a:t>she</a:t>
                </a:r>
                <a:endParaRPr kumimoji="1" lang="en-US" altLang="zh-CN" sz="3200" b="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7996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词向量化思想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0" y="364435"/>
            <a:ext cx="7315200" cy="605117"/>
          </a:xfrm>
        </p:spPr>
        <p:txBody>
          <a:bodyPr/>
          <a:lstStyle/>
          <a:p>
            <a:r>
              <a:rPr kumimoji="1" lang="zh-CN" altLang="en-US" dirty="0" smtClean="0"/>
              <a:t>文本挖掘</a:t>
            </a:r>
            <a:endParaRPr kumimoji="1" lang="zh-CN" altLang="en-US" dirty="0"/>
          </a:p>
        </p:txBody>
      </p:sp>
      <p:sp>
        <p:nvSpPr>
          <p:cNvPr id="6" name="文本占位符 2"/>
          <p:cNvSpPr txBox="1">
            <a:spLocks/>
          </p:cNvSpPr>
          <p:nvPr/>
        </p:nvSpPr>
        <p:spPr>
          <a:xfrm>
            <a:off x="310011" y="3094702"/>
            <a:ext cx="4996775" cy="2603970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lnSpc>
                <a:spcPct val="100000"/>
              </a:lnSpc>
              <a:buFont typeface="Wingdings" charset="2"/>
              <a:buChar char="Ø"/>
            </a:pPr>
            <a:r>
              <a:rPr kumimoji="1" lang="en-US" altLang="zh-CN" sz="3200" b="0" dirty="0" smtClean="0"/>
              <a:t>Google</a:t>
            </a:r>
            <a:r>
              <a:rPr kumimoji="1" lang="zh-CN" altLang="en-US" sz="3200" b="0" dirty="0" smtClean="0"/>
              <a:t>出品：</a:t>
            </a:r>
            <a:r>
              <a:rPr kumimoji="1" lang="en-US" altLang="zh-CN" sz="3200" b="0" dirty="0" smtClean="0"/>
              <a:t>Word2Vec</a:t>
            </a:r>
            <a:r>
              <a:rPr kumimoji="1" lang="zh-CN" altLang="en-US" sz="3200" b="0" dirty="0" smtClean="0"/>
              <a:t>；</a:t>
            </a:r>
            <a:endParaRPr kumimoji="1" lang="en-US" altLang="zh-CN" sz="3200" b="0" dirty="0" smtClean="0"/>
          </a:p>
          <a:p>
            <a:pPr marL="571500" indent="-571500">
              <a:lnSpc>
                <a:spcPct val="100000"/>
              </a:lnSpc>
              <a:buFont typeface="Wingdings" charset="2"/>
              <a:buChar char="Ø"/>
            </a:pPr>
            <a:r>
              <a:rPr kumimoji="1" lang="zh-CN" altLang="en-US" sz="3200" b="0" dirty="0" smtClean="0"/>
              <a:t>嵌入到具体任务中自动训练；</a:t>
            </a:r>
            <a:endParaRPr kumimoji="1" lang="en-US" altLang="zh-CN" sz="3200" b="0" dirty="0" smtClean="0"/>
          </a:p>
          <a:p>
            <a:pPr marL="571500" indent="-571500">
              <a:lnSpc>
                <a:spcPct val="100000"/>
              </a:lnSpc>
              <a:buFont typeface="Wingdings" charset="2"/>
              <a:buChar char="Ø"/>
            </a:pPr>
            <a:r>
              <a:rPr kumimoji="1" lang="zh-CN" altLang="en-US" sz="3200" b="0" dirty="0" smtClean="0"/>
              <a:t>其他一些方案</a:t>
            </a:r>
            <a:endParaRPr kumimoji="1" lang="en-US" altLang="zh-CN" sz="3200" b="0" dirty="0" smtClean="0"/>
          </a:p>
        </p:txBody>
      </p:sp>
      <p:sp>
        <p:nvSpPr>
          <p:cNvPr id="33" name="文本占位符 2"/>
          <p:cNvSpPr txBox="1">
            <a:spLocks/>
          </p:cNvSpPr>
          <p:nvPr/>
        </p:nvSpPr>
        <p:spPr>
          <a:xfrm>
            <a:off x="310010" y="1716031"/>
            <a:ext cx="4849820" cy="1105720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4000" b="0" dirty="0" smtClean="0"/>
              <a:t>怎么得到词向量？</a:t>
            </a:r>
            <a:endParaRPr kumimoji="1" lang="zh-CN" altLang="en-US" sz="4000" b="0" dirty="0"/>
          </a:p>
        </p:txBody>
      </p:sp>
      <p:sp>
        <p:nvSpPr>
          <p:cNvPr id="7" name="文本占位符 2"/>
          <p:cNvSpPr txBox="1">
            <a:spLocks/>
          </p:cNvSpPr>
          <p:nvPr/>
        </p:nvSpPr>
        <p:spPr>
          <a:xfrm>
            <a:off x="6580417" y="1717562"/>
            <a:ext cx="4849820" cy="1105720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4000" b="0" dirty="0" smtClean="0"/>
              <a:t>得到词向量之后？</a:t>
            </a:r>
            <a:endParaRPr kumimoji="1" lang="zh-CN" altLang="en-US" sz="4000" b="0" dirty="0"/>
          </a:p>
        </p:txBody>
      </p:sp>
      <p:sp>
        <p:nvSpPr>
          <p:cNvPr id="8" name="文本占位符 2"/>
          <p:cNvSpPr txBox="1">
            <a:spLocks/>
          </p:cNvSpPr>
          <p:nvPr/>
        </p:nvSpPr>
        <p:spPr>
          <a:xfrm>
            <a:off x="6580417" y="3096233"/>
            <a:ext cx="4876800" cy="2603970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lnSpc>
                <a:spcPct val="100000"/>
              </a:lnSpc>
              <a:buFont typeface="Wingdings" charset="2"/>
              <a:buChar char="Ø"/>
            </a:pPr>
            <a:r>
              <a:rPr kumimoji="1" lang="zh-CN" altLang="en-US" sz="3200" b="0" dirty="0" smtClean="0"/>
              <a:t>句子变成了序列；</a:t>
            </a:r>
            <a:endParaRPr kumimoji="1" lang="en-US" altLang="zh-CN" sz="3200" b="0" dirty="0" smtClean="0"/>
          </a:p>
          <a:p>
            <a:pPr marL="571500" indent="-571500">
              <a:lnSpc>
                <a:spcPct val="100000"/>
              </a:lnSpc>
              <a:buFont typeface="Wingdings" charset="2"/>
              <a:buChar char="Ø"/>
            </a:pPr>
            <a:r>
              <a:rPr kumimoji="1" lang="zh-CN" altLang="en-US" sz="3200" b="0" dirty="0" smtClean="0"/>
              <a:t>语言任务变成了序列处理任务；</a:t>
            </a:r>
            <a:endParaRPr kumimoji="1" lang="en-US" altLang="zh-CN" sz="3200" b="0" dirty="0" smtClean="0"/>
          </a:p>
          <a:p>
            <a:pPr marL="571500" indent="-571500">
              <a:lnSpc>
                <a:spcPct val="100000"/>
              </a:lnSpc>
              <a:buFont typeface="Wingdings" charset="2"/>
              <a:buChar char="Ø"/>
            </a:pPr>
            <a:r>
              <a:rPr kumimoji="1" lang="zh-CN" altLang="en-US" sz="3200" b="0" dirty="0" smtClean="0"/>
              <a:t>可用递归神经网络</a:t>
            </a:r>
            <a:endParaRPr kumimoji="1" lang="zh-CN" altLang="en-US" sz="3200" b="0" dirty="0"/>
          </a:p>
        </p:txBody>
      </p:sp>
      <p:cxnSp>
        <p:nvCxnSpPr>
          <p:cNvPr id="9" name="直线连接符 8"/>
          <p:cNvCxnSpPr/>
          <p:nvPr/>
        </p:nvCxnSpPr>
        <p:spPr>
          <a:xfrm>
            <a:off x="5943601" y="1460409"/>
            <a:ext cx="0" cy="474444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223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词向量化思想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0" y="364435"/>
            <a:ext cx="7315200" cy="605117"/>
          </a:xfrm>
        </p:spPr>
        <p:txBody>
          <a:bodyPr/>
          <a:lstStyle/>
          <a:p>
            <a:r>
              <a:rPr kumimoji="1" lang="zh-CN" altLang="en-US" dirty="0" smtClean="0"/>
              <a:t>处处皆向量</a:t>
            </a:r>
            <a:endParaRPr kumimoji="1" lang="zh-CN" altLang="en-US" dirty="0"/>
          </a:p>
        </p:txBody>
      </p:sp>
      <p:sp>
        <p:nvSpPr>
          <p:cNvPr id="6" name="文本占位符 2"/>
          <p:cNvSpPr txBox="1">
            <a:spLocks/>
          </p:cNvSpPr>
          <p:nvPr/>
        </p:nvSpPr>
        <p:spPr>
          <a:xfrm>
            <a:off x="1485667" y="3831812"/>
            <a:ext cx="9323847" cy="1929864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lnSpc>
                <a:spcPct val="150000"/>
              </a:lnSpc>
              <a:buFont typeface="Wingdings" charset="2"/>
              <a:buChar char="Ø"/>
            </a:pPr>
            <a:r>
              <a:rPr lang="zh-CN" altLang="en-US" b="0"/>
              <a:t>当大数据进入厨房：让大数据教你做菜！</a:t>
            </a:r>
            <a:r>
              <a:rPr kumimoji="1" lang="en-US" altLang="zh-CN" b="0" dirty="0" smtClean="0"/>
              <a:t>http</a:t>
            </a:r>
            <a:r>
              <a:rPr kumimoji="1" lang="en-US" altLang="zh-CN" b="0" dirty="0"/>
              <a:t>://</a:t>
            </a:r>
            <a:r>
              <a:rPr kumimoji="1" lang="en-US" altLang="zh-CN" b="0" dirty="0" err="1"/>
              <a:t>spaces.ac.cn</a:t>
            </a:r>
            <a:r>
              <a:rPr kumimoji="1" lang="en-US" altLang="zh-CN" b="0" dirty="0"/>
              <a:t>/archives/3587/</a:t>
            </a:r>
            <a:endParaRPr kumimoji="1" lang="zh-CN" altLang="en-US" b="0" dirty="0"/>
          </a:p>
        </p:txBody>
      </p:sp>
      <p:sp>
        <p:nvSpPr>
          <p:cNvPr id="33" name="文本占位符 2"/>
          <p:cNvSpPr txBox="1">
            <a:spLocks/>
          </p:cNvSpPr>
          <p:nvPr/>
        </p:nvSpPr>
        <p:spPr>
          <a:xfrm>
            <a:off x="1485668" y="1689529"/>
            <a:ext cx="7609348" cy="1105720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4000" b="0" dirty="0" smtClean="0"/>
              <a:t>句向量？段向量？文档向量？</a:t>
            </a:r>
            <a:endParaRPr kumimoji="1" lang="zh-CN" altLang="en-US" sz="4000" b="0" dirty="0"/>
          </a:p>
        </p:txBody>
      </p:sp>
      <p:sp>
        <p:nvSpPr>
          <p:cNvPr id="7" name="文本占位符 2"/>
          <p:cNvSpPr txBox="1">
            <a:spLocks/>
          </p:cNvSpPr>
          <p:nvPr/>
        </p:nvSpPr>
        <p:spPr>
          <a:xfrm>
            <a:off x="1485668" y="2726092"/>
            <a:ext cx="9013604" cy="833537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kumimoji="1" lang="zh-CN" altLang="en-US" sz="4000" b="0" dirty="0" smtClean="0"/>
              <a:t>处处</a:t>
            </a:r>
            <a:r>
              <a:rPr kumimoji="1" lang="zh-CN" altLang="en-US" sz="4000" b="0" smtClean="0"/>
              <a:t>皆向量！</a:t>
            </a:r>
            <a:r>
              <a:rPr kumimoji="1" lang="en-US" altLang="zh-CN" sz="4000" b="0" dirty="0" smtClean="0"/>
              <a:t>Everything</a:t>
            </a:r>
            <a:r>
              <a:rPr kumimoji="1" lang="zh-CN" altLang="en-US" sz="4000" b="0" dirty="0" smtClean="0"/>
              <a:t> </a:t>
            </a:r>
            <a:r>
              <a:rPr kumimoji="1" lang="en-US" altLang="zh-CN" sz="4000" b="0" dirty="0" smtClean="0"/>
              <a:t>Embedding.</a:t>
            </a:r>
            <a:endParaRPr kumimoji="1" lang="zh-CN" altLang="en-US" sz="4000" b="0" dirty="0"/>
          </a:p>
        </p:txBody>
      </p:sp>
    </p:spTree>
    <p:extLst>
      <p:ext uri="{BB962C8B-B14F-4D97-AF65-F5344CB8AC3E}">
        <p14:creationId xmlns:p14="http://schemas.microsoft.com/office/powerpoint/2010/main" val="177615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离散模型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概率论基础</a:t>
            </a:r>
            <a:endParaRPr kumimoji="1"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/>
              <p:cNvSpPr txBox="1"/>
              <p:nvPr/>
            </p:nvSpPr>
            <p:spPr>
              <a:xfrm>
                <a:off x="629119" y="1641464"/>
                <a:ext cx="10955534" cy="360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71500" lvl="0" indent="-571500">
                  <a:lnSpc>
                    <a:spcPct val="200000"/>
                  </a:lnSpc>
                </a:pPr>
                <a:r>
                  <a:rPr kumimoji="1" lang="en-US" altLang="zh-CN" sz="44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1.</a:t>
                </a:r>
                <a:r>
                  <a:rPr kumimoji="1" lang="zh-CN" altLang="en-US" sz="44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贝叶斯公式：</a:t>
                </a:r>
                <a14:m>
                  <m:oMath xmlns:m="http://schemas.openxmlformats.org/officeDocument/2006/math">
                    <m:r>
                      <a:rPr kumimoji="1" lang="en-US" altLang="zh-CN" sz="4400" i="1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𝑃</m:t>
                    </m:r>
                    <m:d>
                      <m:dPr>
                        <m:ctrlPr>
                          <a:rPr kumimoji="1" lang="en-US" altLang="zh-CN" sz="4400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dPr>
                      <m:e>
                        <m:r>
                          <a:rPr kumimoji="1" lang="en-US" altLang="zh-CN" sz="4400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𝐴</m:t>
                        </m:r>
                      </m:e>
                      <m:e>
                        <m:r>
                          <a:rPr kumimoji="1" lang="en-US" altLang="zh-CN" sz="4400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𝐵</m:t>
                        </m:r>
                      </m:e>
                    </m:d>
                    <m:r>
                      <a:rPr kumimoji="1" lang="en-US" altLang="zh-CN" sz="4400" b="0" i="1" smtClean="0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=</m:t>
                    </m:r>
                    <m:f>
                      <m:fPr>
                        <m:ctrlPr>
                          <a:rPr kumimoji="1" lang="bg-BG" altLang="zh-CN" sz="4400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Pr>
                      <m:num>
                        <m:r>
                          <a:rPr kumimoji="1" lang="en-US" altLang="zh-CN" sz="4400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𝑃</m:t>
                        </m:r>
                        <m:r>
                          <a:rPr kumimoji="1" lang="en-US" altLang="zh-CN" sz="4400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(</m:t>
                        </m:r>
                        <m:r>
                          <a:rPr kumimoji="1" lang="en-US" altLang="zh-CN" sz="4400" b="0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𝐵</m:t>
                        </m:r>
                        <m:r>
                          <a:rPr kumimoji="1" lang="en-US" altLang="zh-CN" sz="4400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|</m:t>
                        </m:r>
                        <m:r>
                          <a:rPr kumimoji="1" lang="en-US" altLang="zh-CN" sz="4400" b="0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𝐴</m:t>
                        </m:r>
                        <m:r>
                          <a:rPr kumimoji="1" lang="en-US" altLang="zh-CN" sz="4400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)</m:t>
                        </m:r>
                        <m:r>
                          <a:rPr kumimoji="1" lang="en-US" altLang="zh-CN" sz="4400" b="0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𝑃</m:t>
                        </m:r>
                        <m:r>
                          <a:rPr kumimoji="1" lang="en-US" altLang="zh-CN" sz="4400" b="0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(</m:t>
                        </m:r>
                        <m:r>
                          <a:rPr kumimoji="1" lang="en-US" altLang="zh-CN" sz="4400" b="0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𝐴</m:t>
                        </m:r>
                        <m:r>
                          <a:rPr kumimoji="1" lang="en-US" altLang="zh-CN" sz="4400" b="0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)</m:t>
                        </m:r>
                      </m:num>
                      <m:den>
                        <m:r>
                          <a:rPr kumimoji="1" lang="en-US" altLang="zh-CN" sz="4400" b="0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𝑃</m:t>
                        </m:r>
                        <m:r>
                          <a:rPr kumimoji="1" lang="en-US" altLang="zh-CN" sz="4400" b="0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(</m:t>
                        </m:r>
                        <m:r>
                          <a:rPr kumimoji="1" lang="en-US" altLang="zh-CN" sz="4400" b="0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𝐵</m:t>
                        </m:r>
                        <m:r>
                          <a:rPr kumimoji="1" lang="en-US" altLang="zh-CN" sz="4400" b="0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)</m:t>
                        </m:r>
                      </m:den>
                    </m:f>
                  </m:oMath>
                </a14:m>
                <a:endParaRPr kumimoji="1" lang="en-US" altLang="zh-CN" sz="4400" i="1" dirty="0" smtClean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 marL="571500" indent="-571500">
                  <a:lnSpc>
                    <a:spcPct val="200000"/>
                  </a:lnSpc>
                </a:pPr>
                <a:r>
                  <a:rPr kumimoji="1" lang="en-US" altLang="zh-CN" sz="44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2.</a:t>
                </a:r>
                <a:r>
                  <a:rPr kumimoji="1" lang="zh-CN" altLang="en-US" sz="44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当</a:t>
                </a:r>
                <a:r>
                  <a:rPr kumimoji="1" lang="en-US" altLang="zh-CN" sz="44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A,B</a:t>
                </a:r>
                <a:r>
                  <a:rPr kumimoji="1" lang="zh-CN" altLang="en-US" sz="4400" b="1" dirty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相互独立时：</a:t>
                </a:r>
                <a14:m>
                  <m:oMath xmlns:m="http://schemas.openxmlformats.org/officeDocument/2006/math">
                    <m:r>
                      <a:rPr kumimoji="1" lang="en-US" altLang="zh-CN" sz="4400" i="1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𝑃</m:t>
                    </m:r>
                    <m:r>
                      <a:rPr kumimoji="1" lang="en-US" altLang="zh-CN" sz="4400" b="0" i="1" smtClean="0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(</m:t>
                    </m:r>
                    <m:r>
                      <a:rPr kumimoji="1" lang="en-US" altLang="zh-CN" sz="4400" b="0" i="1" smtClean="0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𝐴</m:t>
                    </m:r>
                    <m:r>
                      <a:rPr kumimoji="1" lang="en-US" altLang="zh-CN" sz="4400" b="0" i="1" smtClean="0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,</m:t>
                    </m:r>
                    <m:r>
                      <a:rPr kumimoji="1" lang="en-US" altLang="zh-CN" sz="4400" b="0" i="1" smtClean="0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𝐵</m:t>
                    </m:r>
                    <m:r>
                      <a:rPr kumimoji="1" lang="en-US" altLang="zh-CN" sz="4400" b="0" i="1" smtClean="0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)=</m:t>
                    </m:r>
                    <m:r>
                      <a:rPr kumimoji="1" lang="en-US" altLang="zh-CN" sz="4400" i="1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𝑃</m:t>
                    </m:r>
                    <m:d>
                      <m:dPr>
                        <m:ctrlPr>
                          <a:rPr kumimoji="1" lang="en-US" altLang="zh-CN" sz="4400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dPr>
                      <m:e>
                        <m:r>
                          <a:rPr kumimoji="1" lang="en-US" altLang="zh-CN" sz="4400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𝐴</m:t>
                        </m:r>
                      </m:e>
                    </m:d>
                    <m:r>
                      <a:rPr kumimoji="1" lang="en-US" altLang="zh-CN" sz="4400" i="1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𝑃</m:t>
                    </m:r>
                    <m:r>
                      <a:rPr kumimoji="1" lang="en-US" altLang="zh-CN" sz="4400" i="1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(</m:t>
                    </m:r>
                    <m:r>
                      <a:rPr kumimoji="1" lang="en-US" altLang="zh-CN" sz="4400" i="1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𝐵</m:t>
                    </m:r>
                    <m:r>
                      <a:rPr kumimoji="1" lang="en-US" altLang="zh-CN" sz="4400" i="1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)</m:t>
                    </m:r>
                  </m:oMath>
                </a14:m>
                <a:endParaRPr kumimoji="1" lang="en-US" altLang="zh-CN" sz="4400" i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7" name="文本框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119" y="1641464"/>
                <a:ext cx="10955534" cy="3603679"/>
              </a:xfrm>
              <a:prstGeom prst="rect">
                <a:avLst/>
              </a:prstGeom>
              <a:blipFill rotWithShape="0">
                <a:blip r:embed="rId2"/>
                <a:stretch>
                  <a:fillRect l="-2226" b="-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510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词向量化思想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最方便的</a:t>
            </a:r>
            <a:r>
              <a:rPr kumimoji="1" lang="en-US" altLang="zh-CN" dirty="0" smtClean="0"/>
              <a:t>Word2Vec</a:t>
            </a:r>
            <a:endParaRPr kumimoji="1" lang="en-US" altLang="zh-CN" dirty="0" smtClean="0"/>
          </a:p>
        </p:txBody>
      </p:sp>
      <p:sp>
        <p:nvSpPr>
          <p:cNvPr id="5" name="文本占位符 2"/>
          <p:cNvSpPr txBox="1">
            <a:spLocks/>
          </p:cNvSpPr>
          <p:nvPr/>
        </p:nvSpPr>
        <p:spPr>
          <a:xfrm>
            <a:off x="3971898" y="1820283"/>
            <a:ext cx="7278488" cy="3829404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lnSpc>
                <a:spcPct val="140000"/>
              </a:lnSpc>
              <a:spcBef>
                <a:spcPts val="0"/>
              </a:spcBef>
              <a:defRPr/>
            </a:pPr>
            <a:r>
              <a:rPr kumimoji="1" lang="en-US" altLang="zh-CN" sz="2400" dirty="0" smtClean="0">
                <a:ln w="34925">
                  <a:noFill/>
                </a:ln>
              </a:rPr>
              <a:t>from</a:t>
            </a:r>
            <a:r>
              <a:rPr kumimoji="1" lang="zh-CN" altLang="en-US" sz="2400" dirty="0" smtClean="0">
                <a:ln w="34925">
                  <a:noFill/>
                </a:ln>
              </a:rPr>
              <a:t> </a:t>
            </a:r>
            <a:r>
              <a:rPr lang="en-US" altLang="zh-CN" sz="2400" dirty="0" err="1" smtClean="0"/>
              <a:t>gensim.models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import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Word2Vec</a:t>
            </a:r>
          </a:p>
          <a:p>
            <a:pPr lvl="0" defTabSz="914400">
              <a:lnSpc>
                <a:spcPct val="140000"/>
              </a:lnSpc>
              <a:spcBef>
                <a:spcPts val="0"/>
              </a:spcBef>
              <a:defRPr/>
            </a:pPr>
            <a:endParaRPr kumimoji="1" lang="en-US" altLang="zh-CN" sz="2400" dirty="0">
              <a:ln w="34925">
                <a:noFill/>
              </a:ln>
            </a:endParaRPr>
          </a:p>
          <a:p>
            <a:pPr lvl="0" defTabSz="914400">
              <a:lnSpc>
                <a:spcPct val="140000"/>
              </a:lnSpc>
              <a:spcBef>
                <a:spcPts val="0"/>
              </a:spcBef>
              <a:defRPr/>
            </a:pPr>
            <a:r>
              <a:rPr kumimoji="1" lang="es-ES_tradnl" altLang="zh-CN" sz="2400" dirty="0" err="1">
                <a:ln w="34925">
                  <a:noFill/>
                </a:ln>
              </a:rPr>
              <a:t>sentences</a:t>
            </a:r>
            <a:r>
              <a:rPr kumimoji="1" lang="es-ES_tradnl" altLang="zh-CN" sz="2400" dirty="0">
                <a:ln w="34925">
                  <a:noFill/>
                </a:ln>
              </a:rPr>
              <a:t> = [['</a:t>
            </a:r>
            <a:r>
              <a:rPr kumimoji="1" lang="zh-CN" altLang="es-ES_tradnl" sz="2400" dirty="0">
                <a:ln w="34925">
                  <a:noFill/>
                </a:ln>
              </a:rPr>
              <a:t>数据挖掘</a:t>
            </a:r>
            <a:r>
              <a:rPr kumimoji="1" lang="es-ES_tradnl" altLang="zh-CN" sz="2400" dirty="0">
                <a:ln w="34925">
                  <a:noFill/>
                </a:ln>
              </a:rPr>
              <a:t>', '</a:t>
            </a:r>
            <a:r>
              <a:rPr kumimoji="1" lang="zh-CN" altLang="es-ES_tradnl" sz="2400" dirty="0">
                <a:ln w="34925">
                  <a:noFill/>
                </a:ln>
              </a:rPr>
              <a:t>入门</a:t>
            </a:r>
            <a:r>
              <a:rPr kumimoji="1" lang="es-ES_tradnl" altLang="zh-CN" sz="2400" dirty="0">
                <a:ln w="34925">
                  <a:noFill/>
                </a:ln>
              </a:rPr>
              <a:t>'], ['</a:t>
            </a:r>
            <a:r>
              <a:rPr kumimoji="1" lang="zh-CN" altLang="es-ES_tradnl" sz="2400" dirty="0">
                <a:ln w="34925">
                  <a:noFill/>
                </a:ln>
              </a:rPr>
              <a:t>我</a:t>
            </a:r>
            <a:r>
              <a:rPr kumimoji="1" lang="es-ES_tradnl" altLang="zh-CN" sz="2400" dirty="0">
                <a:ln w="34925">
                  <a:noFill/>
                </a:ln>
              </a:rPr>
              <a:t>', '</a:t>
            </a:r>
            <a:r>
              <a:rPr kumimoji="1" lang="zh-CN" altLang="es-ES_tradnl" sz="2400" dirty="0">
                <a:ln w="34925">
                  <a:noFill/>
                </a:ln>
              </a:rPr>
              <a:t>喜欢</a:t>
            </a:r>
            <a:r>
              <a:rPr kumimoji="1" lang="es-ES_tradnl" altLang="zh-CN" sz="2400" dirty="0">
                <a:ln w="34925">
                  <a:noFill/>
                </a:ln>
              </a:rPr>
              <a:t>', '</a:t>
            </a:r>
            <a:r>
              <a:rPr kumimoji="1" lang="zh-CN" altLang="es-ES_tradnl" sz="2400" dirty="0">
                <a:ln w="34925">
                  <a:noFill/>
                </a:ln>
              </a:rPr>
              <a:t>数据挖掘</a:t>
            </a:r>
            <a:r>
              <a:rPr kumimoji="1" lang="es-ES_tradnl" altLang="zh-CN" sz="2400" dirty="0" smtClean="0">
                <a:ln w="34925">
                  <a:noFill/>
                </a:ln>
              </a:rPr>
              <a:t>']]</a:t>
            </a:r>
          </a:p>
          <a:p>
            <a:pPr lvl="0" defTabSz="914400">
              <a:lnSpc>
                <a:spcPct val="140000"/>
              </a:lnSpc>
              <a:spcBef>
                <a:spcPts val="0"/>
              </a:spcBef>
              <a:defRPr/>
            </a:pPr>
            <a:r>
              <a:rPr kumimoji="1" lang="en-US" altLang="zh-CN" sz="2400" dirty="0" smtClean="0">
                <a:ln w="34925">
                  <a:noFill/>
                </a:ln>
              </a:rPr>
              <a:t>word2vec</a:t>
            </a:r>
            <a:r>
              <a:rPr kumimoji="1" lang="zh-CN" altLang="en-US" sz="2400" dirty="0" smtClean="0">
                <a:ln w="34925">
                  <a:noFill/>
                </a:ln>
              </a:rPr>
              <a:t> </a:t>
            </a:r>
            <a:r>
              <a:rPr kumimoji="1" lang="en-US" altLang="zh-CN" sz="2400" dirty="0" smtClean="0">
                <a:ln w="34925">
                  <a:noFill/>
                </a:ln>
              </a:rPr>
              <a:t>=</a:t>
            </a:r>
            <a:r>
              <a:rPr kumimoji="1" lang="zh-CN" altLang="en-US" sz="2400" dirty="0" smtClean="0">
                <a:ln w="34925">
                  <a:noFill/>
                </a:ln>
              </a:rPr>
              <a:t> </a:t>
            </a:r>
            <a:r>
              <a:rPr kumimoji="1" lang="es-ES_tradnl" altLang="zh-CN" sz="2400" dirty="0" smtClean="0">
                <a:ln w="34925">
                  <a:noFill/>
                </a:ln>
              </a:rPr>
              <a:t>Word2Vec(</a:t>
            </a:r>
            <a:r>
              <a:rPr kumimoji="1" lang="es-ES_tradnl" altLang="zh-CN" sz="2400" dirty="0" err="1" smtClean="0">
                <a:ln w="34925">
                  <a:noFill/>
                </a:ln>
              </a:rPr>
              <a:t>sentences</a:t>
            </a:r>
            <a:r>
              <a:rPr kumimoji="1" lang="es-ES_tradnl" altLang="zh-CN" sz="2400" dirty="0">
                <a:ln w="34925">
                  <a:noFill/>
                </a:ln>
              </a:rPr>
              <a:t>, </a:t>
            </a:r>
            <a:r>
              <a:rPr kumimoji="1" lang="es-ES_tradnl" altLang="zh-CN" sz="2400" dirty="0" err="1">
                <a:ln w="34925">
                  <a:noFill/>
                </a:ln>
              </a:rPr>
              <a:t>min_count</a:t>
            </a:r>
            <a:r>
              <a:rPr kumimoji="1" lang="es-ES_tradnl" altLang="zh-CN" sz="2400" dirty="0">
                <a:ln w="34925">
                  <a:noFill/>
                </a:ln>
              </a:rPr>
              <a:t>=1</a:t>
            </a:r>
            <a:r>
              <a:rPr kumimoji="1" lang="es-ES_tradnl" altLang="zh-CN" sz="2400" dirty="0" smtClean="0">
                <a:ln w="34925">
                  <a:noFill/>
                </a:ln>
              </a:rPr>
              <a:t>)</a:t>
            </a:r>
          </a:p>
          <a:p>
            <a:pPr lvl="0" defTabSz="914400">
              <a:lnSpc>
                <a:spcPct val="140000"/>
              </a:lnSpc>
              <a:spcBef>
                <a:spcPts val="0"/>
              </a:spcBef>
              <a:defRPr/>
            </a:pPr>
            <a:r>
              <a:rPr kumimoji="1" lang="en-US" altLang="zh-CN" sz="2400" dirty="0" smtClean="0">
                <a:ln w="34925">
                  <a:noFill/>
                </a:ln>
              </a:rPr>
              <a:t>print</a:t>
            </a:r>
            <a:r>
              <a:rPr kumimoji="1" lang="en-US" altLang="zh-CN" sz="2400" dirty="0">
                <a:ln w="34925">
                  <a:noFill/>
                </a:ln>
              </a:rPr>
              <a:t>(</a:t>
            </a:r>
            <a:r>
              <a:rPr kumimoji="1" lang="en-US" altLang="zh-CN" sz="2400" dirty="0" smtClean="0">
                <a:ln w="34925">
                  <a:noFill/>
                </a:ln>
              </a:rPr>
              <a:t>word2vec</a:t>
            </a:r>
            <a:r>
              <a:rPr kumimoji="1" lang="en-US" altLang="zh-CN" sz="2400" dirty="0">
                <a:ln w="34925">
                  <a:noFill/>
                </a:ln>
              </a:rPr>
              <a:t>['</a:t>
            </a:r>
            <a:r>
              <a:rPr kumimoji="1" lang="zh-CN" altLang="en-US" sz="2400" dirty="0">
                <a:ln w="34925">
                  <a:noFill/>
                </a:ln>
              </a:rPr>
              <a:t>数据挖掘</a:t>
            </a:r>
            <a:r>
              <a:rPr kumimoji="1" lang="en-US" altLang="zh-CN" sz="2400" dirty="0" smtClean="0">
                <a:ln w="34925">
                  <a:noFill/>
                </a:ln>
              </a:rPr>
              <a:t>'])</a:t>
            </a:r>
          </a:p>
          <a:p>
            <a:pPr lvl="0" defTabSz="914400">
              <a:lnSpc>
                <a:spcPct val="140000"/>
              </a:lnSpc>
              <a:spcBef>
                <a:spcPts val="0"/>
              </a:spcBef>
              <a:defRPr/>
            </a:pPr>
            <a:r>
              <a:rPr kumimoji="1" lang="en-US" altLang="zh-CN" sz="2400" dirty="0">
                <a:ln w="34925">
                  <a:noFill/>
                </a:ln>
              </a:rPr>
              <a:t>word2vec.save('word2vec.model')</a:t>
            </a:r>
          </a:p>
        </p:txBody>
      </p:sp>
      <p:sp>
        <p:nvSpPr>
          <p:cNvPr id="6" name="文本占位符 2"/>
          <p:cNvSpPr txBox="1">
            <a:spLocks/>
          </p:cNvSpPr>
          <p:nvPr/>
        </p:nvSpPr>
        <p:spPr>
          <a:xfrm>
            <a:off x="657198" y="1693558"/>
            <a:ext cx="2739145" cy="4332750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817200"/>
            <a:r>
              <a:rPr kumimoji="1" lang="en-US" altLang="zh-CN" sz="3200" dirty="0" err="1" smtClean="0"/>
              <a:t>Gensim</a:t>
            </a:r>
            <a:r>
              <a:rPr kumimoji="1" lang="zh-CN" altLang="en-US" sz="3200" dirty="0" smtClean="0"/>
              <a:t>是</a:t>
            </a:r>
            <a:r>
              <a:rPr kumimoji="1" lang="en-US" altLang="zh-CN" sz="3200" dirty="0" smtClean="0"/>
              <a:t>Python</a:t>
            </a:r>
            <a:r>
              <a:rPr kumimoji="1" lang="zh-CN" altLang="en-US" sz="3200" dirty="0" smtClean="0"/>
              <a:t>的一个主题模型工具包，它包含了一个</a:t>
            </a:r>
            <a:r>
              <a:rPr kumimoji="1" lang="en-US" altLang="zh-CN" sz="3200" dirty="0" smtClean="0"/>
              <a:t>Word2Vec</a:t>
            </a:r>
            <a:r>
              <a:rPr kumimoji="1" lang="zh-CN" altLang="en-US" sz="3200" dirty="0" smtClean="0"/>
              <a:t>的子库，此外，它本身也是一个强大的文本挖掘工具。</a:t>
            </a:r>
            <a:endParaRPr kumimoji="1" lang="en-US" altLang="zh-CN" sz="3200" dirty="0" smtClean="0"/>
          </a:p>
        </p:txBody>
      </p:sp>
    </p:spTree>
    <p:extLst>
      <p:ext uri="{BB962C8B-B14F-4D97-AF65-F5344CB8AC3E}">
        <p14:creationId xmlns:p14="http://schemas.microsoft.com/office/powerpoint/2010/main" val="203957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721328"/>
            <a:ext cx="12192000" cy="24255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9357" y="1551229"/>
            <a:ext cx="14670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0" b="1" dirty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6</a:t>
            </a:r>
            <a:endParaRPr kumimoji="1" lang="zh-CN" altLang="en-US" sz="200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2368" y="3136278"/>
            <a:ext cx="737894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 b="1" dirty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延伸：</a:t>
            </a:r>
            <a:r>
              <a:rPr kumimoji="1" lang="en-US" altLang="zh-CN" sz="6600" b="1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Embedding</a:t>
            </a:r>
            <a:r>
              <a:rPr kumimoji="1" lang="zh-CN" altLang="en-US" sz="6600" b="1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层</a:t>
            </a:r>
            <a:endParaRPr kumimoji="1" lang="zh-CN" altLang="en-US" sz="66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  <a:p>
            <a:endParaRPr kumimoji="1" lang="zh-CN" altLang="en-US" sz="66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177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延伸</a:t>
            </a:r>
            <a:r>
              <a:rPr kumimoji="1" lang="zh-CN" altLang="en-US" dirty="0" smtClean="0"/>
              <a:t>：</a:t>
            </a:r>
            <a:r>
              <a:rPr kumimoji="1" lang="en-US" altLang="zh-CN" dirty="0" smtClean="0"/>
              <a:t>Embedding</a:t>
            </a:r>
            <a:r>
              <a:rPr kumimoji="1" lang="zh-CN" altLang="en-US" dirty="0" smtClean="0"/>
              <a:t>与词向量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One-Hot</a:t>
            </a:r>
            <a:r>
              <a:rPr kumimoji="1" lang="zh-CN" altLang="en-US" dirty="0" smtClean="0"/>
              <a:t> 编码</a:t>
            </a:r>
            <a:endParaRPr kumimoji="1"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698139" y="1893037"/>
                <a:ext cx="3273786" cy="38552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rderBox>
                        <m:borderBoxPr>
                          <m:hideLeft m:val="on"/>
                          <m:hideRight m:val="on"/>
                          <m:ctrlPr>
                            <a:rPr lang="zh-CN" altLang="en-US" sz="3600" i="1" smtClean="0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</m:ctrlPr>
                        </m:borderBox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sz="3600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en-US" sz="3600">
                                    <a:solidFill>
                                      <a:schemeClr val="bg1"/>
                                    </a:solidFill>
                                    <a:latin typeface="SimHei" charset="-122"/>
                                    <a:ea typeface="SimHei" charset="-122"/>
                                    <a:cs typeface="SimHei" charset="-122"/>
                                  </a:rPr>
                                  <m:t>科</m:t>
                                </m:r>
                              </m:e>
                              <m:e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zh-CN" altLang="en-US" sz="36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  <a:ea typeface="SimHei" charset="-122"/>
                                        <a:cs typeface="SimHei" charset="-122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sz="3600" i="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  <a:ea typeface="SimHei" charset="-122"/>
                                        <a:cs typeface="SimHei" charset="-122"/>
                                      </a:rPr>
                                      <m:t>1,0,0,0,0,0</m:t>
                                    </m:r>
                                  </m:e>
                                </m:d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en-US" sz="3600">
                                    <a:solidFill>
                                      <a:schemeClr val="bg1"/>
                                    </a:solidFill>
                                    <a:latin typeface="SimHei" charset="-122"/>
                                    <a:ea typeface="SimHei" charset="-122"/>
                                    <a:cs typeface="SimHei" charset="-122"/>
                                  </a:rPr>
                                  <m:t>学</m:t>
                                </m:r>
                              </m:e>
                              <m:e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zh-CN" altLang="en-US" sz="36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  <a:ea typeface="SimHei" charset="-122"/>
                                        <a:cs typeface="SimHei" charset="-122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sz="3600" i="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  <a:ea typeface="SimHei" charset="-122"/>
                                        <a:cs typeface="SimHei" charset="-122"/>
                                      </a:rPr>
                                      <m:t>0,1,0,0,0,0</m:t>
                                    </m:r>
                                  </m:e>
                                </m:d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en-US" sz="3600">
                                    <a:solidFill>
                                      <a:schemeClr val="bg1"/>
                                    </a:solidFill>
                                    <a:latin typeface="SimHei" charset="-122"/>
                                    <a:ea typeface="SimHei" charset="-122"/>
                                    <a:cs typeface="SimHei" charset="-122"/>
                                  </a:rPr>
                                  <m:t>空</m:t>
                                </m:r>
                              </m:e>
                              <m:e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zh-CN" altLang="en-US" sz="36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  <a:ea typeface="SimHei" charset="-122"/>
                                        <a:cs typeface="SimHei" charset="-122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sz="3600" i="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  <a:ea typeface="SimHei" charset="-122"/>
                                        <a:cs typeface="SimHei" charset="-122"/>
                                      </a:rPr>
                                      <m:t>0,0,1,0,0,0</m:t>
                                    </m:r>
                                  </m:e>
                                </m:d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en-US" sz="3600">
                                    <a:solidFill>
                                      <a:schemeClr val="bg1"/>
                                    </a:solidFill>
                                    <a:latin typeface="SimHei" charset="-122"/>
                                    <a:ea typeface="SimHei" charset="-122"/>
                                    <a:cs typeface="SimHei" charset="-122"/>
                                  </a:rPr>
                                  <m:t>间</m:t>
                                </m:r>
                              </m:e>
                              <m:e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zh-CN" altLang="en-US" sz="36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  <a:ea typeface="SimHei" charset="-122"/>
                                        <a:cs typeface="SimHei" charset="-122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sz="3600" i="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  <a:ea typeface="SimHei" charset="-122"/>
                                        <a:cs typeface="SimHei" charset="-122"/>
                                      </a:rPr>
                                      <m:t>0,0,0,1,0,0</m:t>
                                    </m:r>
                                  </m:e>
                                </m:d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en-US" sz="3600">
                                    <a:solidFill>
                                      <a:schemeClr val="bg1"/>
                                    </a:solidFill>
                                    <a:latin typeface="SimHei" charset="-122"/>
                                    <a:ea typeface="SimHei" charset="-122"/>
                                    <a:cs typeface="SimHei" charset="-122"/>
                                  </a:rPr>
                                  <m:t>不</m:t>
                                </m:r>
                              </m:e>
                              <m:e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zh-CN" altLang="en-US" sz="36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  <a:ea typeface="SimHei" charset="-122"/>
                                        <a:cs typeface="SimHei" charset="-122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sz="3600" i="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  <a:ea typeface="SimHei" charset="-122"/>
                                        <a:cs typeface="SimHei" charset="-122"/>
                                      </a:rPr>
                                      <m:t>0,0,0,0,1,0</m:t>
                                    </m:r>
                                  </m:e>
                                </m:d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en-US" sz="3600">
                                    <a:solidFill>
                                      <a:schemeClr val="bg1"/>
                                    </a:solidFill>
                                    <a:latin typeface="SimHei" charset="-122"/>
                                    <a:ea typeface="SimHei" charset="-122"/>
                                    <a:cs typeface="SimHei" charset="-122"/>
                                  </a:rPr>
                                  <m:t>错</m:t>
                                </m:r>
                              </m:e>
                              <m:e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zh-CN" altLang="en-US" sz="36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  <a:ea typeface="SimHei" charset="-122"/>
                                        <a:cs typeface="SimHei" charset="-122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sz="3600" i="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  <a:ea typeface="SimHei" charset="-122"/>
                                        <a:cs typeface="SimHei" charset="-122"/>
                                      </a:rPr>
                                      <m:t>0,0,0,0,0,1</m:t>
                                    </m:r>
                                  </m:e>
                                </m:d>
                              </m:e>
                            </m:mr>
                          </m:m>
                        </m:e>
                      </m:borderBox>
                    </m:oMath>
                  </m:oMathPara>
                </a14:m>
                <a:endParaRPr lang="zh-CN" altLang="en-US" sz="3600" dirty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139" y="1893037"/>
                <a:ext cx="3273786" cy="3855223"/>
              </a:xfrm>
              <a:prstGeom prst="rect">
                <a:avLst/>
              </a:prstGeom>
              <a:blipFill rotWithShape="0">
                <a:blip r:embed="rId2"/>
                <a:stretch>
                  <a:fillRect r="-1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5466302" y="2064486"/>
                <a:ext cx="5245603" cy="9135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bg1"/>
                    </a:solidFill>
                    <a:ea typeface="SimHei" charset="-122"/>
                    <a:cs typeface="SimHei" charset="-122"/>
                  </a:rPr>
                  <a:t>科学</a:t>
                </a:r>
                <a14:m>
                  <m:oMath xmlns:m="http://schemas.openxmlformats.org/officeDocument/2006/math">
                    <m:r>
                      <a:rPr lang="en-US" altLang="zh-CN" sz="3200" b="0" i="0" smtClean="0">
                        <a:solidFill>
                          <a:schemeClr val="bg1"/>
                        </a:solidFill>
                        <a:latin typeface="Cambria Math" charset="0"/>
                        <a:ea typeface="SimHei" charset="-122"/>
                        <a:cs typeface="SimHei" charset="-122"/>
                      </a:rPr>
                      <m:t>=</m:t>
                    </m:r>
                    <m:d>
                      <m:dPr>
                        <m:ctrlPr>
                          <a:rPr lang="zh-CN" altLang="en-US" sz="3200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SimHei" charset="-122"/>
                            <a:cs typeface="SimHei" charset="-122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6"/>
                                  <m:mcJc m:val="center"/>
                                </m:mcPr>
                              </m:mc>
                            </m:mcs>
                            <m:ctrlP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charset="0"/>
                                <a:ea typeface="SimHei" charset="-122"/>
                                <a:cs typeface="SimHei" charset="-122"/>
                              </a:rPr>
                            </m:ctrlPr>
                          </m:mPr>
                          <m:mr>
                            <m:e>
                              <m:r>
                                <a:rPr lang="zh-CN" altLang="en-US" sz="320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1</m:t>
                              </m:r>
                            </m:e>
                            <m:e>
                              <m:r>
                                <a:rPr lang="zh-CN" altLang="en-US" sz="3200" i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0</m:t>
                              </m:r>
                            </m:e>
                            <m:e>
                              <m:r>
                                <a:rPr lang="zh-CN" altLang="en-US" sz="3200" i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0</m:t>
                              </m:r>
                            </m:e>
                            <m:e>
                              <m:r>
                                <a:rPr lang="zh-CN" altLang="en-US" sz="3200" i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0</m:t>
                              </m:r>
                            </m:e>
                            <m:e>
                              <m:r>
                                <a:rPr lang="zh-CN" altLang="en-US" sz="3200" i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0</m:t>
                              </m:r>
                            </m:e>
                            <m:e>
                              <m:r>
                                <a:rPr lang="zh-CN" altLang="en-US" sz="3200" i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zh-CN" altLang="en-US" sz="3200" i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0</m:t>
                              </m:r>
                            </m:e>
                            <m:e>
                              <m:r>
                                <a:rPr lang="zh-CN" altLang="en-US" sz="3200" i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1</m:t>
                              </m:r>
                            </m:e>
                            <m:e>
                              <m:r>
                                <a:rPr lang="zh-CN" altLang="en-US" sz="3200" i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0</m:t>
                              </m:r>
                            </m:e>
                            <m:e>
                              <m:r>
                                <a:rPr lang="zh-CN" altLang="en-US" sz="3200" i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0</m:t>
                              </m:r>
                            </m:e>
                            <m:e>
                              <m:r>
                                <a:rPr lang="zh-CN" altLang="en-US" sz="3200" i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0</m:t>
                              </m:r>
                            </m:e>
                            <m:e>
                              <m:r>
                                <a:rPr lang="zh-CN" altLang="en-US" sz="3200" i="0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en-US" sz="3200" dirty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6302" y="2064486"/>
                <a:ext cx="5245603" cy="913520"/>
              </a:xfrm>
              <a:prstGeom prst="rect">
                <a:avLst/>
              </a:prstGeom>
              <a:blipFill rotWithShape="0">
                <a:blip r:embed="rId3"/>
                <a:stretch>
                  <a:fillRect l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5035149" y="3628936"/>
            <a:ext cx="63377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有多少个字，就得有多少</a:t>
            </a:r>
            <a:r>
              <a:rPr lang="zh-CN" altLang="en-US" sz="30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维向量。于是有了词向量，</a:t>
            </a:r>
            <a:r>
              <a:rPr lang="zh-CN" altLang="en-US" sz="3000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比如用100维的实数向量来表示一个字</a:t>
            </a:r>
            <a:r>
              <a:rPr lang="zh-CN" altLang="en-US" sz="30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，大大</a:t>
            </a:r>
            <a:r>
              <a:rPr lang="zh-CN" altLang="en-US" sz="3000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降低了维度，降低了过拟合的风险，等等</a:t>
            </a:r>
          </a:p>
        </p:txBody>
      </p:sp>
    </p:spTree>
    <p:extLst>
      <p:ext uri="{BB962C8B-B14F-4D97-AF65-F5344CB8AC3E}">
        <p14:creationId xmlns:p14="http://schemas.microsoft.com/office/powerpoint/2010/main" val="5821091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延伸：</a:t>
            </a:r>
            <a:r>
              <a:rPr kumimoji="1" lang="en-US" altLang="zh-CN" dirty="0"/>
              <a:t>Embedding</a:t>
            </a:r>
            <a:r>
              <a:rPr kumimoji="1" lang="zh-CN" altLang="en-US" dirty="0"/>
              <a:t>与词向量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一切尽在矩阵中</a:t>
            </a:r>
            <a:endParaRPr kumimoji="1"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114301" y="1415840"/>
                <a:ext cx="11701462" cy="24932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is-IS" altLang="zh-CN" sz="2800" i="1" smtClean="0">
                              <a:solidFill>
                                <a:schemeClr val="bg1"/>
                              </a:solidFill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6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sz="2800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zh-CN" altLang="en-US" sz="2800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zh-CN" altLang="en-US" sz="2800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zh-CN" altLang="en-US" sz="2800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zh-CN" altLang="en-US" sz="2800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zh-CN" altLang="en-US" sz="2800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zh-CN" altLang="en-US" sz="2800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zh-CN" altLang="en-US" sz="2800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zh-CN" altLang="en-US" sz="2800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zh-CN" altLang="en-US" sz="2800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zh-CN" altLang="en-US" sz="2800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zh-CN" altLang="en-US" sz="2800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zh-CN" altLang="en-US" sz="2800">
                                    <a:solidFill>
                                      <a:schemeClr val="bg1"/>
                                    </a:solidFill>
                                    <a:latin typeface="Cambria Math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ctrlPr>
                            <a:rPr lang="is-IS" altLang="zh-CN" sz="2800" i="1">
                              <a:solidFill>
                                <a:schemeClr val="bg1"/>
                              </a:solidFill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sz="2800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11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12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13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23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31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32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33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41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42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43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51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52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53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61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62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63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 altLang="zh-CN" sz="2800" b="0" i="1" smtClean="0">
                          <a:solidFill>
                            <a:schemeClr val="bg1"/>
                          </a:solidFill>
                          <a:latin typeface="Cambria Math" charset="0"/>
                        </a:rPr>
                        <m:t>=</m:t>
                      </m:r>
                      <m:d>
                        <m:dPr>
                          <m:ctrlPr>
                            <a:rPr lang="is-IS" altLang="zh-CN" sz="2800" i="1">
                              <a:solidFill>
                                <a:schemeClr val="bg1"/>
                              </a:solidFill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sz="2800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11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12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13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2800" i="1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zh-CN" altLang="en-US" sz="2800">
                                        <a:solidFill>
                                          <a:schemeClr val="bg1"/>
                                        </a:solidFill>
                                        <a:latin typeface="Cambria Math" charset="0"/>
                                      </a:rPr>
                                      <m:t>23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1" y="1415840"/>
                <a:ext cx="11701462" cy="2493247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/>
          <p:cNvSpPr txBox="1"/>
          <p:nvPr/>
        </p:nvSpPr>
        <p:spPr>
          <a:xfrm>
            <a:off x="1747083" y="4355375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one-hot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输入</a:t>
            </a:r>
            <a:endParaRPr kumimoji="1" lang="zh-CN" altLang="en-US" sz="28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82929" y="435537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全连接层参数</a:t>
            </a:r>
            <a:endParaRPr kumimoji="1" lang="zh-CN" altLang="en-US" sz="28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12624" y="435537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乘法结果</a:t>
            </a:r>
            <a:endParaRPr kumimoji="1" lang="zh-CN" altLang="en-US" sz="28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06197" y="532488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第几个词</a:t>
            </a:r>
            <a:endParaRPr kumimoji="1" lang="zh-CN" altLang="en-US" sz="28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42001" y="532488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词向量表</a:t>
            </a:r>
            <a:endParaRPr kumimoji="1" lang="zh-CN" altLang="en-US" sz="28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33087" y="5320528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取出词向量</a:t>
            </a:r>
            <a:endParaRPr kumimoji="1" lang="zh-CN" altLang="en-US" sz="28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cxnSp>
        <p:nvCxnSpPr>
          <p:cNvPr id="18" name="直线箭头连接符 17"/>
          <p:cNvCxnSpPr>
            <a:endCxn id="15" idx="0"/>
          </p:cNvCxnSpPr>
          <p:nvPr/>
        </p:nvCxnSpPr>
        <p:spPr>
          <a:xfrm>
            <a:off x="2712905" y="4878595"/>
            <a:ext cx="3771" cy="446288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线箭头连接符 18"/>
          <p:cNvCxnSpPr/>
          <p:nvPr/>
        </p:nvCxnSpPr>
        <p:spPr>
          <a:xfrm>
            <a:off x="6148708" y="4878595"/>
            <a:ext cx="3771" cy="446288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线箭头连接符 19"/>
          <p:cNvCxnSpPr/>
          <p:nvPr/>
        </p:nvCxnSpPr>
        <p:spPr>
          <a:xfrm>
            <a:off x="9423101" y="4874240"/>
            <a:ext cx="3771" cy="446288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07744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延伸：</a:t>
            </a:r>
            <a:r>
              <a:rPr kumimoji="1" lang="en-US" altLang="zh-CN" dirty="0"/>
              <a:t>Embedding</a:t>
            </a:r>
            <a:r>
              <a:rPr kumimoji="1" lang="zh-CN" altLang="en-US" dirty="0"/>
              <a:t>与词向量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词向量 </a:t>
            </a:r>
            <a:r>
              <a:rPr kumimoji="1" lang="en-US" altLang="zh-CN" dirty="0" smtClean="0"/>
              <a:t>=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hot</a:t>
            </a:r>
            <a:endParaRPr kumimoji="1"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1595960" y="1725003"/>
            <a:ext cx="84198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Embedding</a:t>
            </a:r>
            <a:r>
              <a:rPr lang="zh-CN" altLang="en-US" sz="3200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层就是以</a:t>
            </a:r>
            <a:r>
              <a:rPr lang="en-US" altLang="zh-CN" sz="3200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one hot</a:t>
            </a:r>
            <a:r>
              <a:rPr lang="zh-CN" altLang="en-US" sz="3200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为输入、中间层节点为字向量维数的全连接层！而这个全连接层的参数，就是一个“字向量表”！</a:t>
            </a:r>
            <a:endParaRPr kumimoji="1" lang="zh-CN" altLang="en-US" sz="32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1657656" y="3880521"/>
            <a:ext cx="8358188" cy="1979211"/>
            <a:chOff x="1354058" y="3794796"/>
            <a:chExt cx="8358188" cy="1979211"/>
          </a:xfrm>
        </p:grpSpPr>
        <p:sp>
          <p:nvSpPr>
            <p:cNvPr id="22" name="文本框 21"/>
            <p:cNvSpPr txBox="1"/>
            <p:nvPr/>
          </p:nvSpPr>
          <p:spPr>
            <a:xfrm>
              <a:off x="1595960" y="4144494"/>
              <a:ext cx="87716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600" b="1" dirty="0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One</a:t>
              </a:r>
            </a:p>
            <a:p>
              <a:r>
                <a:rPr kumimoji="1" lang="en-US" altLang="zh-CN" sz="3600" b="1" dirty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H</a:t>
              </a:r>
              <a:r>
                <a:rPr kumimoji="1" lang="en-US" altLang="zh-CN" sz="3600" b="1" dirty="0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ot</a:t>
              </a:r>
              <a:endParaRPr kumimoji="1" lang="zh-CN" altLang="en-US" sz="3600" b="1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</p:txBody>
        </p:sp>
        <p:cxnSp>
          <p:nvCxnSpPr>
            <p:cNvPr id="23" name="直线箭头连接符 22"/>
            <p:cNvCxnSpPr/>
            <p:nvPr/>
          </p:nvCxnSpPr>
          <p:spPr>
            <a:xfrm>
              <a:off x="2934789" y="4784402"/>
              <a:ext cx="685801" cy="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4082255" y="3907239"/>
              <a:ext cx="646331" cy="1754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3600" b="1" dirty="0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隐</a:t>
              </a:r>
              <a:endParaRPr kumimoji="1" lang="en-U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  <a:p>
              <a:pPr algn="ctr"/>
              <a:r>
                <a:rPr kumimoji="1" lang="zh-CN" altLang="en-US" sz="3600" b="1" dirty="0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层</a:t>
              </a:r>
              <a:endParaRPr kumimoji="1" lang="en-U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  <a:p>
              <a:pPr algn="ctr"/>
              <a:r>
                <a:rPr kumimoji="1" lang="en-US" altLang="zh-CN" sz="3600" b="1" dirty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1</a:t>
              </a:r>
              <a:endParaRPr kumimoji="1" lang="en-U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</p:txBody>
        </p:sp>
        <p:cxnSp>
          <p:nvCxnSpPr>
            <p:cNvPr id="25" name="直线箭头连接符 24"/>
            <p:cNvCxnSpPr/>
            <p:nvPr/>
          </p:nvCxnSpPr>
          <p:spPr>
            <a:xfrm>
              <a:off x="5190252" y="4784402"/>
              <a:ext cx="685801" cy="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6337141" y="3907239"/>
              <a:ext cx="646331" cy="1754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3600" b="1" dirty="0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隐</a:t>
              </a:r>
              <a:endParaRPr kumimoji="1" lang="en-U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  <a:p>
              <a:pPr algn="ctr"/>
              <a:r>
                <a:rPr kumimoji="1" lang="zh-CN" altLang="en-US" sz="3600" b="1" dirty="0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层</a:t>
              </a:r>
              <a:endParaRPr kumimoji="1" lang="en-U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  <a:p>
              <a:pPr algn="ctr"/>
              <a:r>
                <a:rPr kumimoji="1" lang="en-US" altLang="zh-CN" sz="3600" b="1" dirty="0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2</a:t>
              </a:r>
            </a:p>
          </p:txBody>
        </p:sp>
        <p:cxnSp>
          <p:nvCxnSpPr>
            <p:cNvPr id="31" name="直线箭头连接符 30"/>
            <p:cNvCxnSpPr/>
            <p:nvPr/>
          </p:nvCxnSpPr>
          <p:spPr>
            <a:xfrm>
              <a:off x="7500065" y="4784402"/>
              <a:ext cx="685801" cy="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8592027" y="4296120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600" b="1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...</a:t>
              </a:r>
              <a:endParaRPr kumimoji="1" lang="en-U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354058" y="3794796"/>
              <a:ext cx="8358188" cy="1979211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945960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延伸：</a:t>
            </a:r>
            <a:r>
              <a:rPr kumimoji="1" lang="en-US" altLang="zh-CN" dirty="0"/>
              <a:t>Embedding</a:t>
            </a:r>
            <a:r>
              <a:rPr kumimoji="1" lang="zh-CN" altLang="en-US" dirty="0"/>
              <a:t>与词向量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解决过拟合问题</a:t>
            </a:r>
            <a:endParaRPr kumimoji="1" lang="zh-CN" altLang="en-US" dirty="0"/>
          </a:p>
        </p:txBody>
      </p:sp>
      <p:grpSp>
        <p:nvGrpSpPr>
          <p:cNvPr id="7" name="组 6"/>
          <p:cNvGrpSpPr/>
          <p:nvPr/>
        </p:nvGrpSpPr>
        <p:grpSpPr>
          <a:xfrm>
            <a:off x="1657656" y="1723108"/>
            <a:ext cx="8358188" cy="1979211"/>
            <a:chOff x="1354058" y="3794796"/>
            <a:chExt cx="8358188" cy="1979211"/>
          </a:xfrm>
        </p:grpSpPr>
        <p:sp>
          <p:nvSpPr>
            <p:cNvPr id="22" name="文本框 21"/>
            <p:cNvSpPr txBox="1"/>
            <p:nvPr/>
          </p:nvSpPr>
          <p:spPr>
            <a:xfrm>
              <a:off x="1595960" y="4144494"/>
              <a:ext cx="87716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600" b="1" dirty="0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One</a:t>
              </a:r>
            </a:p>
            <a:p>
              <a:r>
                <a:rPr kumimoji="1" lang="en-US" altLang="zh-CN" sz="3600" b="1" dirty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H</a:t>
              </a:r>
              <a:r>
                <a:rPr kumimoji="1" lang="en-US" altLang="zh-CN" sz="3600" b="1" dirty="0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ot</a:t>
              </a:r>
              <a:endParaRPr kumimoji="1" lang="zh-CN" altLang="en-US" sz="3600" b="1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</p:txBody>
        </p:sp>
        <p:cxnSp>
          <p:nvCxnSpPr>
            <p:cNvPr id="23" name="直线箭头连接符 22"/>
            <p:cNvCxnSpPr/>
            <p:nvPr/>
          </p:nvCxnSpPr>
          <p:spPr>
            <a:xfrm>
              <a:off x="2934789" y="4784402"/>
              <a:ext cx="685801" cy="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4082255" y="3907239"/>
              <a:ext cx="646331" cy="1754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3600" b="1" dirty="0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隐</a:t>
              </a:r>
              <a:endParaRPr kumimoji="1" lang="en-U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  <a:p>
              <a:pPr algn="ctr"/>
              <a:r>
                <a:rPr kumimoji="1" lang="zh-CN" altLang="en-US" sz="3600" b="1" dirty="0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层</a:t>
              </a:r>
              <a:endParaRPr kumimoji="1" lang="en-U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  <a:p>
              <a:pPr algn="ctr"/>
              <a:r>
                <a:rPr kumimoji="1" lang="en-US" altLang="zh-CN" sz="3600" b="1" dirty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1</a:t>
              </a:r>
              <a:endParaRPr kumimoji="1" lang="en-U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</p:txBody>
        </p:sp>
        <p:cxnSp>
          <p:nvCxnSpPr>
            <p:cNvPr id="25" name="直线箭头连接符 24"/>
            <p:cNvCxnSpPr/>
            <p:nvPr/>
          </p:nvCxnSpPr>
          <p:spPr>
            <a:xfrm>
              <a:off x="5190252" y="4784402"/>
              <a:ext cx="685801" cy="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6337141" y="3907239"/>
              <a:ext cx="646331" cy="1754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3600" b="1" dirty="0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隐</a:t>
              </a:r>
              <a:endParaRPr kumimoji="1" lang="en-U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  <a:p>
              <a:pPr algn="ctr"/>
              <a:r>
                <a:rPr kumimoji="1" lang="zh-CN" altLang="en-US" sz="3600" b="1" dirty="0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层</a:t>
              </a:r>
              <a:endParaRPr kumimoji="1" lang="en-U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  <a:p>
              <a:pPr algn="ctr"/>
              <a:r>
                <a:rPr kumimoji="1" lang="en-US" altLang="zh-CN" sz="3600" b="1" dirty="0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2</a:t>
              </a:r>
            </a:p>
          </p:txBody>
        </p:sp>
        <p:cxnSp>
          <p:nvCxnSpPr>
            <p:cNvPr id="31" name="直线箭头连接符 30"/>
            <p:cNvCxnSpPr/>
            <p:nvPr/>
          </p:nvCxnSpPr>
          <p:spPr>
            <a:xfrm>
              <a:off x="7500065" y="4784402"/>
              <a:ext cx="685801" cy="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8592027" y="4296120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600" b="1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...</a:t>
              </a:r>
              <a:endParaRPr kumimoji="1" lang="en-U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354058" y="3794796"/>
              <a:ext cx="8358188" cy="1979211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1233348" y="1494251"/>
            <a:ext cx="4572000" cy="2961624"/>
            <a:chOff x="1233348" y="1494251"/>
            <a:chExt cx="4572000" cy="2961624"/>
          </a:xfrm>
        </p:grpSpPr>
        <p:sp>
          <p:nvSpPr>
            <p:cNvPr id="4" name="椭圆 3"/>
            <p:cNvSpPr/>
            <p:nvPr/>
          </p:nvSpPr>
          <p:spPr>
            <a:xfrm>
              <a:off x="1233348" y="1494251"/>
              <a:ext cx="4572000" cy="2357438"/>
            </a:xfrm>
            <a:prstGeom prst="ellipse">
              <a:avLst/>
            </a:prstGeom>
            <a:noFill/>
            <a:ln w="508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5" name="直线箭头连接符 14"/>
            <p:cNvCxnSpPr>
              <a:stCxn id="4" idx="4"/>
            </p:cNvCxnSpPr>
            <p:nvPr/>
          </p:nvCxnSpPr>
          <p:spPr>
            <a:xfrm>
              <a:off x="3519348" y="3851689"/>
              <a:ext cx="1409840" cy="604186"/>
            </a:xfrm>
            <a:prstGeom prst="straightConnector1">
              <a:avLst/>
            </a:prstGeom>
            <a:ln w="508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4155519" y="4572678"/>
            <a:ext cx="70768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通过大规模的语料，用无监督的语言模型预训练它（也就是只要数据足够多，就不会过拟合）</a:t>
            </a:r>
            <a:endParaRPr kumimoji="1" lang="zh-CN" altLang="en-US" sz="32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34383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延伸：</a:t>
            </a:r>
            <a:r>
              <a:rPr kumimoji="1" lang="en-US" altLang="zh-CN" dirty="0"/>
              <a:t>Embedding</a:t>
            </a:r>
            <a:r>
              <a:rPr kumimoji="1" lang="zh-CN" altLang="en-US" dirty="0"/>
              <a:t>与词向量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结论</a:t>
            </a:r>
            <a:endParaRPr kumimoji="1"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1240920" y="1786616"/>
            <a:ext cx="9731931" cy="388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US" altLang="zh-CN" sz="32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Embedding</a:t>
            </a:r>
            <a:r>
              <a:rPr lang="zh-CN" altLang="en-US" sz="32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层就是</a:t>
            </a:r>
            <a:r>
              <a:rPr lang="en-US" altLang="zh-CN" sz="32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one</a:t>
            </a:r>
            <a:r>
              <a:rPr lang="zh-CN" altLang="en-US" sz="32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hot</a:t>
            </a:r>
            <a:r>
              <a:rPr lang="zh-CN" altLang="en-US" sz="32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层，用语言模型来训练只是一种方案，但不一定，可以直接在任务中训练，但小数据量可能过拟合。</a:t>
            </a:r>
            <a:endParaRPr lang="en-US" altLang="zh-CN" sz="3200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zh-CN" altLang="en-US" sz="32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相似的词为什么具有相似的词向量？因为语言模型是开窗口进行的，同一窗口内可替换的词具有相似的更新模式。</a:t>
            </a:r>
            <a:endParaRPr lang="en-US" altLang="zh-CN" sz="3200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US" altLang="zh-CN" sz="32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Word2Vec</a:t>
            </a:r>
            <a:r>
              <a:rPr lang="zh-CN" altLang="en-US" sz="32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在语言模型这部分做了大量简化。</a:t>
            </a:r>
            <a:endParaRPr lang="en-US" altLang="zh-CN" sz="3200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69019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721328"/>
            <a:ext cx="12192000" cy="24255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9357" y="1551229"/>
            <a:ext cx="14670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0" b="1" dirty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7</a:t>
            </a:r>
            <a:endParaRPr kumimoji="1" lang="zh-CN" altLang="en-US" sz="200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2368" y="3136278"/>
            <a:ext cx="61093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 b="1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时间序列与</a:t>
            </a:r>
            <a:r>
              <a:rPr kumimoji="1" lang="en-US" altLang="zh-CN" sz="6600" b="1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LSTM</a:t>
            </a:r>
            <a:endParaRPr kumimoji="1" lang="zh-CN" altLang="en-US" sz="66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141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35828" y="1567208"/>
            <a:ext cx="10942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7200">
              <a:lnSpc>
                <a:spcPct val="150000"/>
              </a:lnSpc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时间序列的数据来源有多种，比如股票交易数据、财政数据，乃至文本数据：</a:t>
            </a:r>
            <a:endParaRPr kumimoji="1" lang="zh-CN" altLang="en-US" sz="32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时间序列与</a:t>
            </a:r>
            <a:r>
              <a:rPr kumimoji="1" lang="en-US" altLang="zh-CN" dirty="0"/>
              <a:t>LSTM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时间序列</a:t>
            </a:r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181851" y="3316482"/>
            <a:ext cx="985006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7200">
              <a:lnSpc>
                <a:spcPct val="150000"/>
              </a:lnSpc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1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、股票数据：以小时为单位记录，每条记录包含若干个属性，通常要若干个小时的纪录才能做预测；</a:t>
            </a:r>
            <a:endParaRPr kumimoji="1" lang="en-US" altLang="zh-CN" sz="28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indent="817200">
              <a:lnSpc>
                <a:spcPct val="150000"/>
              </a:lnSpc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2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、文本数据：文本词向量化后，一个句子就是若干个词向量的组合。</a:t>
            </a:r>
            <a:endParaRPr kumimoji="1" lang="zh-CN" altLang="en-US" sz="28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15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778828" y="2301994"/>
            <a:ext cx="955320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1</a:t>
            </a:r>
            <a:r>
              <a:rPr kumimoji="1" lang="zh-CN" altLang="en-US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、每个样本实际上是一个矩阵；</a:t>
            </a:r>
            <a:endParaRPr kumimoji="1" lang="en-US" altLang="zh-CN" sz="40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2</a:t>
            </a:r>
            <a:r>
              <a:rPr kumimoji="1" lang="zh-CN" altLang="en-US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、需要考虑时间顺序，逐步推进；</a:t>
            </a:r>
            <a:endParaRPr kumimoji="1" lang="en-US" altLang="zh-CN" sz="40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3</a:t>
            </a:r>
            <a:r>
              <a:rPr kumimoji="1" lang="zh-CN" altLang="en-US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、需要兼顾全局。</a:t>
            </a:r>
            <a:endParaRPr kumimoji="1" lang="zh-CN" altLang="en-US" sz="40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时间序列与</a:t>
            </a:r>
            <a:r>
              <a:rPr kumimoji="1" lang="en-US" altLang="zh-CN" dirty="0"/>
              <a:t>LSTM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时间序列特点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505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离散模型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问答模型</a:t>
            </a:r>
            <a:endParaRPr kumimoji="1"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/>
              <p:cNvSpPr txBox="1"/>
              <p:nvPr/>
            </p:nvSpPr>
            <p:spPr>
              <a:xfrm>
                <a:off x="375559" y="1837407"/>
                <a:ext cx="4147456" cy="37394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kumimoji="1" lang="zh-CN" altLang="en-US" sz="40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一切机器学习问题，都可以归结为问答模型：</a:t>
                </a:r>
                <a:endParaRPr kumimoji="1" lang="en-US" altLang="zh-CN" sz="4000" b="1" dirty="0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endParaRPr>
              </a:p>
              <a:p>
                <a:pPr lvl="0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CN" sz="5400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𝑃</m:t>
                      </m:r>
                      <m:d>
                        <m:dPr>
                          <m:ctrlPr>
                            <a:rPr kumimoji="1" lang="en-US" altLang="zh-CN" sz="5400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</m:ctrlPr>
                        </m:dPr>
                        <m:e>
                          <m:r>
                            <a:rPr kumimoji="1" lang="en-US" altLang="zh-CN" sz="5400" b="0" i="1" smtClean="0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𝐴</m:t>
                          </m:r>
                        </m:e>
                        <m:e>
                          <m:r>
                            <a:rPr kumimoji="1" lang="en-US" altLang="zh-CN" sz="5400" b="0" i="1" smtClean="0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𝑄</m:t>
                          </m:r>
                        </m:e>
                      </m:d>
                    </m:oMath>
                  </m:oMathPara>
                </a14:m>
                <a:endParaRPr kumimoji="1" lang="en-US" altLang="zh-CN" sz="5400" i="1" dirty="0" smtClean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7" name="文本框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559" y="1837407"/>
                <a:ext cx="4147456" cy="3739485"/>
              </a:xfrm>
              <a:prstGeom prst="rect">
                <a:avLst/>
              </a:prstGeom>
              <a:blipFill rotWithShape="0">
                <a:blip r:embed="rId2"/>
                <a:stretch>
                  <a:fillRect l="-5294" t="-9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5636079" y="2051748"/>
            <a:ext cx="551361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利用贝叶斯公式，我们可以得到：</a:t>
            </a:r>
            <a:endParaRPr kumimoji="1" lang="en-US" altLang="zh-CN" sz="5400" i="1" dirty="0" smtClean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4898572" y="3819259"/>
                <a:ext cx="6988626" cy="20149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CN" sz="4000" b="1" i="1" smtClean="0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=</m:t>
                      </m:r>
                      <m:f>
                        <m:fPr>
                          <m:ctrlPr>
                            <a:rPr kumimoji="1" lang="bg-BG" altLang="zh-CN" sz="40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</m:ctrlPr>
                        </m:fPr>
                        <m:num>
                          <m:r>
                            <a:rPr kumimoji="1" lang="en-US" altLang="zh-CN" sz="40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𝑷</m:t>
                          </m:r>
                          <m:r>
                            <a:rPr kumimoji="1" lang="en-US" altLang="zh-CN" sz="40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(</m:t>
                          </m:r>
                          <m:r>
                            <a:rPr kumimoji="1" lang="en-US" altLang="zh-CN" sz="4000" b="1" i="1" smtClean="0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𝑸</m:t>
                          </m:r>
                          <m:r>
                            <a:rPr kumimoji="1" lang="en-US" altLang="zh-CN" sz="40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|</m:t>
                          </m:r>
                          <m:r>
                            <a:rPr kumimoji="1" lang="en-US" altLang="zh-CN" sz="40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𝑨</m:t>
                          </m:r>
                          <m:r>
                            <a:rPr kumimoji="1" lang="en-US" altLang="zh-CN" sz="40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)</m:t>
                          </m:r>
                          <m:r>
                            <a:rPr kumimoji="1" lang="en-US" altLang="zh-CN" sz="40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𝑷</m:t>
                          </m:r>
                          <m:r>
                            <a:rPr kumimoji="1" lang="en-US" altLang="zh-CN" sz="40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(</m:t>
                          </m:r>
                          <m:r>
                            <a:rPr kumimoji="1" lang="en-US" altLang="zh-CN" sz="4000" b="1" i="1" smtClean="0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𝑨</m:t>
                          </m:r>
                          <m:r>
                            <a:rPr kumimoji="1" lang="en-US" altLang="zh-CN" sz="40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)</m:t>
                          </m:r>
                        </m:num>
                        <m:den>
                          <m:r>
                            <a:rPr kumimoji="1" lang="en-US" altLang="zh-CN" sz="40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𝑷</m:t>
                          </m:r>
                          <m:r>
                            <a:rPr kumimoji="1" lang="en-US" altLang="zh-CN" sz="40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(</m:t>
                          </m:r>
                          <m:r>
                            <a:rPr kumimoji="1" lang="en-US" altLang="zh-CN" sz="4000" b="1" i="1" smtClean="0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𝑸</m:t>
                          </m:r>
                          <m:r>
                            <a:rPr kumimoji="1" lang="en-US" altLang="zh-CN" sz="40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Times New Roman" charset="0"/>
                              <a:cs typeface="Times New Roman" charset="0"/>
                            </a:rPr>
                            <m:t>)</m:t>
                          </m:r>
                        </m:den>
                      </m:f>
                      <m:r>
                        <a:rPr kumimoji="1" lang="en-US" altLang="zh-CN" sz="4000" b="1" i="1" smtClean="0">
                          <a:solidFill>
                            <a:schemeClr val="bg1"/>
                          </a:solidFill>
                          <a:latin typeface="Cambria Math" charset="0"/>
                          <a:ea typeface="Cambria Math" charset="0"/>
                          <a:cs typeface="Cambria Math" charset="0"/>
                        </a:rPr>
                        <m:t>~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𝑷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(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𝑸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|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𝑨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)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𝑷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(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𝑨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)</m:t>
                      </m:r>
                    </m:oMath>
                  </m:oMathPara>
                </a14:m>
                <a:endParaRPr kumimoji="1" lang="en-US" altLang="zh-CN" sz="4000" b="1" i="1" dirty="0" smtClean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8572" y="3819259"/>
                <a:ext cx="6988626" cy="201491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686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CNN</a:t>
            </a:r>
            <a:r>
              <a:rPr kumimoji="1" lang="zh-CN" altLang="en-US" dirty="0"/>
              <a:t>、窗口</a:t>
            </a:r>
            <a:r>
              <a:rPr kumimoji="1" lang="zh-CN" altLang="en-US" dirty="0"/>
              <a:t>与时间序列与</a:t>
            </a:r>
            <a:r>
              <a:rPr kumimoji="1" lang="en-US" altLang="zh-CN" dirty="0"/>
              <a:t>LSTM</a:t>
            </a:r>
          </a:p>
          <a:p>
            <a:r>
              <a:rPr kumimoji="1" lang="zh-CN" altLang="en-US" dirty="0" smtClean="0"/>
              <a:t>处理</a:t>
            </a:r>
            <a:endParaRPr kumimoji="1"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模仿图像的</a:t>
            </a:r>
            <a:r>
              <a:rPr kumimoji="1" lang="en-US" altLang="zh-CN" dirty="0" smtClean="0"/>
              <a:t>CNN</a:t>
            </a:r>
            <a:endParaRPr kumimoji="1"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7414541" y="1992286"/>
            <a:ext cx="40500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显然它就是一个</a:t>
            </a:r>
            <a:r>
              <a:rPr kumimoji="1" lang="en-US" altLang="zh-CN" sz="3600" b="1" dirty="0" err="1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ngram</a:t>
            </a: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模型！</a:t>
            </a:r>
            <a:endParaRPr kumimoji="1" lang="zh-CN" altLang="en-US" sz="36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/>
          </p:nvPr>
        </p:nvGraphicFramePr>
        <p:xfrm>
          <a:off x="691477" y="2336452"/>
          <a:ext cx="2344125" cy="2775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825"/>
                <a:gridCol w="468825"/>
                <a:gridCol w="468825"/>
                <a:gridCol w="468825"/>
                <a:gridCol w="468825"/>
              </a:tblGrid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691477" y="2336453"/>
            <a:ext cx="2344125" cy="959244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77981" y="2592451"/>
            <a:ext cx="1294182" cy="4534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91477" y="2769285"/>
            <a:ext cx="2344125" cy="959244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77981" y="3025283"/>
            <a:ext cx="1294182" cy="4534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91477" y="3248907"/>
            <a:ext cx="2344125" cy="959244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577981" y="3478739"/>
            <a:ext cx="1294182" cy="4534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91477" y="3705467"/>
            <a:ext cx="2344125" cy="959244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577981" y="3935299"/>
            <a:ext cx="1294182" cy="4534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91477" y="4148983"/>
            <a:ext cx="2344125" cy="959244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577981" y="4378815"/>
            <a:ext cx="1294182" cy="4534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7414541" y="3751442"/>
            <a:ext cx="40500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传统的延伸，</a:t>
            </a:r>
            <a:endParaRPr kumimoji="1" lang="en-US" altLang="zh-CN" sz="36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algn="ctr"/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但没法考虑全局。</a:t>
            </a:r>
            <a:endParaRPr kumimoji="1" lang="zh-CN" altLang="en-US" sz="36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22268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 animBg="1"/>
      <p:bldP spid="14" grpId="1" animBg="1"/>
      <p:bldP spid="15" grpId="0" animBg="1"/>
      <p:bldP spid="21" grpId="0" animBg="1"/>
      <p:bldP spid="21" grpId="1" animBg="1"/>
      <p:bldP spid="22" grpId="0" animBg="1"/>
      <p:bldP spid="23" grpId="0" animBg="1"/>
      <p:bldP spid="23" grpId="1" animBg="1"/>
      <p:bldP spid="24" grpId="0" animBg="1"/>
      <p:bldP spid="25" grpId="0" animBg="1"/>
      <p:bldP spid="25" grpId="1" animBg="1"/>
      <p:bldP spid="26" grpId="0" animBg="1"/>
      <p:bldP spid="27" grpId="0" animBg="1"/>
      <p:bldP spid="27" grpId="1" animBg="1"/>
      <p:bldP spid="29" grpId="0" animBg="1"/>
      <p:bldP spid="30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时间序列与</a:t>
            </a:r>
            <a:r>
              <a:rPr kumimoji="1" lang="en-US" altLang="zh-CN" dirty="0"/>
              <a:t>LSTM</a:t>
            </a:r>
            <a:endParaRPr kumimoji="1"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RNN</a:t>
            </a:r>
            <a:r>
              <a:rPr kumimoji="1" lang="zh-CN" altLang="en-US" dirty="0" smtClean="0"/>
              <a:t>：为序列而生</a:t>
            </a:r>
            <a:endParaRPr kumimoji="1" lang="zh-CN" altLang="en-US" dirty="0"/>
          </a:p>
        </p:txBody>
      </p:sp>
      <p:sp>
        <p:nvSpPr>
          <p:cNvPr id="136" name="文本占位符 2"/>
          <p:cNvSpPr txBox="1">
            <a:spLocks/>
          </p:cNvSpPr>
          <p:nvPr/>
        </p:nvSpPr>
        <p:spPr>
          <a:xfrm>
            <a:off x="928437" y="1767558"/>
            <a:ext cx="10023118" cy="798729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4000" dirty="0" smtClean="0"/>
              <a:t>为序列定制的“</a:t>
            </a:r>
            <a:r>
              <a:rPr kumimoji="1" lang="zh-CN" altLang="en-US" sz="4000" dirty="0" smtClean="0"/>
              <a:t>递归</a:t>
            </a:r>
            <a:r>
              <a:rPr kumimoji="1" lang="zh-CN" altLang="en-US" sz="4000" dirty="0" smtClean="0"/>
              <a:t>神经</a:t>
            </a:r>
            <a:r>
              <a:rPr kumimoji="1" lang="zh-CN" altLang="en-US" sz="4000" dirty="0" smtClean="0"/>
              <a:t>网络” </a:t>
            </a:r>
            <a:r>
              <a:rPr kumimoji="1" lang="en-US" altLang="zh-CN" sz="4000" dirty="0" smtClean="0"/>
              <a:t>RNN</a:t>
            </a:r>
            <a:endParaRPr kumimoji="1" lang="zh-CN" altLang="en-US" b="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182117"/>
              </p:ext>
            </p:extLst>
          </p:nvPr>
        </p:nvGraphicFramePr>
        <p:xfrm>
          <a:off x="2522317" y="2987088"/>
          <a:ext cx="2344125" cy="462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825"/>
                <a:gridCol w="468825"/>
                <a:gridCol w="468825"/>
                <a:gridCol w="468825"/>
                <a:gridCol w="468825"/>
              </a:tblGrid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821891"/>
              </p:ext>
            </p:extLst>
          </p:nvPr>
        </p:nvGraphicFramePr>
        <p:xfrm>
          <a:off x="2522313" y="3747094"/>
          <a:ext cx="2344125" cy="462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825"/>
                <a:gridCol w="468825"/>
                <a:gridCol w="468825"/>
                <a:gridCol w="468825"/>
                <a:gridCol w="468825"/>
              </a:tblGrid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966535"/>
              </p:ext>
            </p:extLst>
          </p:nvPr>
        </p:nvGraphicFramePr>
        <p:xfrm>
          <a:off x="2522313" y="4494466"/>
          <a:ext cx="2344125" cy="462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825"/>
                <a:gridCol w="468825"/>
                <a:gridCol w="468825"/>
                <a:gridCol w="468825"/>
                <a:gridCol w="468825"/>
              </a:tblGrid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265533"/>
              </p:ext>
            </p:extLst>
          </p:nvPr>
        </p:nvGraphicFramePr>
        <p:xfrm>
          <a:off x="2522313" y="5296571"/>
          <a:ext cx="2344125" cy="462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825"/>
                <a:gridCol w="468825"/>
                <a:gridCol w="468825"/>
                <a:gridCol w="468825"/>
                <a:gridCol w="468825"/>
              </a:tblGrid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119477"/>
              </p:ext>
            </p:extLst>
          </p:nvPr>
        </p:nvGraphicFramePr>
        <p:xfrm>
          <a:off x="6347066" y="2987088"/>
          <a:ext cx="2344125" cy="462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825"/>
                <a:gridCol w="468825"/>
                <a:gridCol w="468825"/>
                <a:gridCol w="468825"/>
                <a:gridCol w="468825"/>
              </a:tblGrid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1" name="直线箭头连接符 10"/>
          <p:cNvCxnSpPr>
            <a:stCxn id="5" idx="3"/>
            <a:endCxn id="10" idx="1"/>
          </p:cNvCxnSpPr>
          <p:nvPr/>
        </p:nvCxnSpPr>
        <p:spPr>
          <a:xfrm>
            <a:off x="4866442" y="3218342"/>
            <a:ext cx="1480624" cy="0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线箭头连接符 13"/>
          <p:cNvCxnSpPr>
            <a:stCxn id="7" idx="3"/>
          </p:cNvCxnSpPr>
          <p:nvPr/>
        </p:nvCxnSpPr>
        <p:spPr>
          <a:xfrm flipV="1">
            <a:off x="4866438" y="3972031"/>
            <a:ext cx="1480625" cy="6317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线箭头连接符 14"/>
          <p:cNvCxnSpPr>
            <a:stCxn id="8" idx="3"/>
            <a:endCxn id="19" idx="1"/>
          </p:cNvCxnSpPr>
          <p:nvPr/>
        </p:nvCxnSpPr>
        <p:spPr>
          <a:xfrm>
            <a:off x="4866438" y="4725720"/>
            <a:ext cx="1480625" cy="0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12087"/>
              </p:ext>
            </p:extLst>
          </p:nvPr>
        </p:nvGraphicFramePr>
        <p:xfrm>
          <a:off x="6347063" y="3740777"/>
          <a:ext cx="2344125" cy="462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825"/>
                <a:gridCol w="468825"/>
                <a:gridCol w="468825"/>
                <a:gridCol w="468825"/>
                <a:gridCol w="468825"/>
              </a:tblGrid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565410"/>
              </p:ext>
            </p:extLst>
          </p:nvPr>
        </p:nvGraphicFramePr>
        <p:xfrm>
          <a:off x="6347063" y="4494466"/>
          <a:ext cx="2344125" cy="462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825"/>
                <a:gridCol w="468825"/>
                <a:gridCol w="468825"/>
                <a:gridCol w="468825"/>
                <a:gridCol w="468825"/>
              </a:tblGrid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0225"/>
              </p:ext>
            </p:extLst>
          </p:nvPr>
        </p:nvGraphicFramePr>
        <p:xfrm>
          <a:off x="6347062" y="5296571"/>
          <a:ext cx="2344125" cy="462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825"/>
                <a:gridCol w="468825"/>
                <a:gridCol w="468825"/>
                <a:gridCol w="468825"/>
                <a:gridCol w="468825"/>
              </a:tblGrid>
              <a:tr h="462508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70063" marR="70063" marT="35031" marB="3503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3" name="直线箭头连接符 22"/>
          <p:cNvCxnSpPr>
            <a:endCxn id="20" idx="1"/>
          </p:cNvCxnSpPr>
          <p:nvPr/>
        </p:nvCxnSpPr>
        <p:spPr>
          <a:xfrm>
            <a:off x="4866438" y="5527825"/>
            <a:ext cx="1480624" cy="0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2" name="组 141"/>
          <p:cNvGrpSpPr/>
          <p:nvPr/>
        </p:nvGrpSpPr>
        <p:grpSpPr>
          <a:xfrm>
            <a:off x="8691186" y="3270409"/>
            <a:ext cx="776752" cy="601530"/>
            <a:chOff x="9001430" y="3457535"/>
            <a:chExt cx="776750" cy="693646"/>
          </a:xfrm>
        </p:grpSpPr>
        <p:cxnSp>
          <p:nvCxnSpPr>
            <p:cNvPr id="28" name="直线箭头连接符 27"/>
            <p:cNvCxnSpPr/>
            <p:nvPr/>
          </p:nvCxnSpPr>
          <p:spPr>
            <a:xfrm flipH="1">
              <a:off x="9001430" y="4119585"/>
              <a:ext cx="776749" cy="16666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线连接符 35"/>
            <p:cNvCxnSpPr/>
            <p:nvPr/>
          </p:nvCxnSpPr>
          <p:spPr>
            <a:xfrm>
              <a:off x="9001430" y="3486201"/>
              <a:ext cx="776750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线连接符 40"/>
            <p:cNvCxnSpPr/>
            <p:nvPr/>
          </p:nvCxnSpPr>
          <p:spPr>
            <a:xfrm>
              <a:off x="9778180" y="3457535"/>
              <a:ext cx="0" cy="693646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矩形 46"/>
          <p:cNvSpPr/>
          <p:nvPr/>
        </p:nvSpPr>
        <p:spPr>
          <a:xfrm>
            <a:off x="2522312" y="2972407"/>
            <a:ext cx="2344125" cy="479402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347061" y="5278203"/>
            <a:ext cx="2344125" cy="479402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6347061" y="2995258"/>
            <a:ext cx="2344125" cy="479402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2522312" y="3745602"/>
            <a:ext cx="2344125" cy="479402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2" name="组 61"/>
          <p:cNvGrpSpPr/>
          <p:nvPr/>
        </p:nvGrpSpPr>
        <p:grpSpPr>
          <a:xfrm>
            <a:off x="8691186" y="4045510"/>
            <a:ext cx="776752" cy="601530"/>
            <a:chOff x="9001430" y="3457535"/>
            <a:chExt cx="776750" cy="693646"/>
          </a:xfrm>
        </p:grpSpPr>
        <p:cxnSp>
          <p:nvCxnSpPr>
            <p:cNvPr id="63" name="直线箭头连接符 62"/>
            <p:cNvCxnSpPr/>
            <p:nvPr/>
          </p:nvCxnSpPr>
          <p:spPr>
            <a:xfrm flipH="1">
              <a:off x="9001430" y="4119585"/>
              <a:ext cx="776749" cy="16666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/>
            <p:nvPr/>
          </p:nvCxnSpPr>
          <p:spPr>
            <a:xfrm>
              <a:off x="9001430" y="3486201"/>
              <a:ext cx="776750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线连接符 64"/>
            <p:cNvCxnSpPr/>
            <p:nvPr/>
          </p:nvCxnSpPr>
          <p:spPr>
            <a:xfrm>
              <a:off x="9778180" y="3457535"/>
              <a:ext cx="0" cy="693646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矩形 65"/>
          <p:cNvSpPr/>
          <p:nvPr/>
        </p:nvSpPr>
        <p:spPr>
          <a:xfrm>
            <a:off x="6340124" y="3735488"/>
            <a:ext cx="2344125" cy="479402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2522312" y="4469011"/>
            <a:ext cx="2344125" cy="479402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8" name="组 67"/>
          <p:cNvGrpSpPr/>
          <p:nvPr/>
        </p:nvGrpSpPr>
        <p:grpSpPr>
          <a:xfrm>
            <a:off x="8693996" y="4837577"/>
            <a:ext cx="776752" cy="601530"/>
            <a:chOff x="9001430" y="3457535"/>
            <a:chExt cx="776750" cy="693646"/>
          </a:xfrm>
        </p:grpSpPr>
        <p:cxnSp>
          <p:nvCxnSpPr>
            <p:cNvPr id="69" name="直线箭头连接符 68"/>
            <p:cNvCxnSpPr/>
            <p:nvPr/>
          </p:nvCxnSpPr>
          <p:spPr>
            <a:xfrm flipH="1">
              <a:off x="9001430" y="4119585"/>
              <a:ext cx="776749" cy="16666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线连接符 69"/>
            <p:cNvCxnSpPr/>
            <p:nvPr/>
          </p:nvCxnSpPr>
          <p:spPr>
            <a:xfrm>
              <a:off x="9001430" y="3486201"/>
              <a:ext cx="776750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线连接符 70"/>
            <p:cNvCxnSpPr/>
            <p:nvPr/>
          </p:nvCxnSpPr>
          <p:spPr>
            <a:xfrm>
              <a:off x="9778180" y="3457535"/>
              <a:ext cx="0" cy="693646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矩形 71"/>
          <p:cNvSpPr/>
          <p:nvPr/>
        </p:nvSpPr>
        <p:spPr>
          <a:xfrm>
            <a:off x="6340123" y="4485905"/>
            <a:ext cx="2344125" cy="479402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2520908" y="5296571"/>
            <a:ext cx="2344125" cy="479402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771629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0"/>
                            </p:stCondLst>
                            <p:childTnLst>
                              <p:par>
                                <p:cTn id="7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000"/>
                            </p:stCondLst>
                            <p:childTnLst>
                              <p:par>
                                <p:cTn id="7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000"/>
                            </p:stCondLst>
                            <p:childTnLst>
                              <p:par>
                                <p:cTn id="83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7" grpId="1" animBg="1"/>
      <p:bldP spid="49" grpId="0" animBg="1"/>
      <p:bldP spid="50" grpId="0" animBg="1"/>
      <p:bldP spid="50" grpId="1" animBg="1"/>
      <p:bldP spid="51" grpId="0" animBg="1"/>
      <p:bldP spid="51" grpId="1" animBg="1"/>
      <p:bldP spid="66" grpId="0" animBg="1"/>
      <p:bldP spid="66" grpId="1" animBg="1"/>
      <p:bldP spid="67" grpId="0" animBg="1"/>
      <p:bldP spid="67" grpId="1" animBg="1"/>
      <p:bldP spid="72" grpId="0" animBg="1"/>
      <p:bldP spid="72" grpId="1" animBg="1"/>
      <p:bldP spid="73" grpId="0" animBg="1"/>
      <p:bldP spid="73" grpId="1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时间序列与</a:t>
            </a:r>
            <a:r>
              <a:rPr kumimoji="1" lang="en-US" altLang="zh-CN" dirty="0"/>
              <a:t>LSTM</a:t>
            </a:r>
            <a:endParaRPr kumimoji="1"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RNN</a:t>
            </a:r>
            <a:r>
              <a:rPr kumimoji="1" lang="zh-CN" altLang="en-US" dirty="0" smtClean="0"/>
              <a:t>结构</a:t>
            </a:r>
            <a:endParaRPr kumimoji="1" lang="zh-CN" altLang="en-US" dirty="0"/>
          </a:p>
        </p:txBody>
      </p:sp>
      <p:grpSp>
        <p:nvGrpSpPr>
          <p:cNvPr id="26" name="组 25"/>
          <p:cNvGrpSpPr/>
          <p:nvPr/>
        </p:nvGrpSpPr>
        <p:grpSpPr>
          <a:xfrm>
            <a:off x="6728333" y="2149664"/>
            <a:ext cx="4478496" cy="2582171"/>
            <a:chOff x="850047" y="1774107"/>
            <a:chExt cx="4478496" cy="2582171"/>
          </a:xfrm>
        </p:grpSpPr>
        <p:sp>
          <p:nvSpPr>
            <p:cNvPr id="40" name="矩形 39"/>
            <p:cNvSpPr/>
            <p:nvPr/>
          </p:nvSpPr>
          <p:spPr>
            <a:xfrm>
              <a:off x="850047" y="1912275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2" name="直线箭头连接符 41"/>
            <p:cNvCxnSpPr/>
            <p:nvPr/>
          </p:nvCxnSpPr>
          <p:spPr>
            <a:xfrm>
              <a:off x="1118988" y="2423263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矩形 42"/>
            <p:cNvSpPr/>
            <p:nvPr/>
          </p:nvSpPr>
          <p:spPr>
            <a:xfrm>
              <a:off x="863494" y="2883825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53" name="直线箭头连接符 52"/>
            <p:cNvCxnSpPr/>
            <p:nvPr/>
          </p:nvCxnSpPr>
          <p:spPr>
            <a:xfrm rot="16200000" flipH="1">
              <a:off x="1609806" y="2905117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矩形 55"/>
            <p:cNvSpPr/>
            <p:nvPr/>
          </p:nvSpPr>
          <p:spPr>
            <a:xfrm>
              <a:off x="1842263" y="1912275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57" name="直线箭头连接符 56"/>
            <p:cNvCxnSpPr/>
            <p:nvPr/>
          </p:nvCxnSpPr>
          <p:spPr>
            <a:xfrm>
              <a:off x="2111204" y="2423263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 57"/>
            <p:cNvSpPr/>
            <p:nvPr/>
          </p:nvSpPr>
          <p:spPr>
            <a:xfrm>
              <a:off x="1855710" y="2883825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76" name="直线箭头连接符 75"/>
            <p:cNvCxnSpPr/>
            <p:nvPr/>
          </p:nvCxnSpPr>
          <p:spPr>
            <a:xfrm rot="16200000" flipH="1">
              <a:off x="2602022" y="2905117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2823898" y="1912275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80" name="直线箭头连接符 79"/>
            <p:cNvCxnSpPr/>
            <p:nvPr/>
          </p:nvCxnSpPr>
          <p:spPr>
            <a:xfrm>
              <a:off x="3092839" y="2423263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矩形 80"/>
            <p:cNvSpPr/>
            <p:nvPr/>
          </p:nvSpPr>
          <p:spPr>
            <a:xfrm>
              <a:off x="2837345" y="2883825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87" name="直线箭头连接符 86"/>
            <p:cNvCxnSpPr/>
            <p:nvPr/>
          </p:nvCxnSpPr>
          <p:spPr>
            <a:xfrm rot="16200000" flipH="1">
              <a:off x="3583657" y="2905117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线箭头连接符 89"/>
            <p:cNvCxnSpPr/>
            <p:nvPr/>
          </p:nvCxnSpPr>
          <p:spPr>
            <a:xfrm>
              <a:off x="4074474" y="2423263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箭头连接符 93"/>
            <p:cNvCxnSpPr/>
            <p:nvPr/>
          </p:nvCxnSpPr>
          <p:spPr>
            <a:xfrm rot="16200000" flipH="1">
              <a:off x="4565292" y="2905117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矩形 96"/>
            <p:cNvSpPr/>
            <p:nvPr/>
          </p:nvSpPr>
          <p:spPr>
            <a:xfrm>
              <a:off x="4790661" y="1912275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98" name="直线箭头连接符 97"/>
            <p:cNvCxnSpPr/>
            <p:nvPr/>
          </p:nvCxnSpPr>
          <p:spPr>
            <a:xfrm>
              <a:off x="5059602" y="2423263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矩形 98"/>
            <p:cNvSpPr/>
            <p:nvPr/>
          </p:nvSpPr>
          <p:spPr>
            <a:xfrm>
              <a:off x="4804108" y="2883825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00" name="直线箭头连接符 99"/>
            <p:cNvCxnSpPr/>
            <p:nvPr/>
          </p:nvCxnSpPr>
          <p:spPr>
            <a:xfrm>
              <a:off x="5073049" y="3394813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矩形 100"/>
            <p:cNvSpPr/>
            <p:nvPr/>
          </p:nvSpPr>
          <p:spPr>
            <a:xfrm>
              <a:off x="4817555" y="3845290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780019" y="2743847"/>
              <a:ext cx="7232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...</a:t>
              </a:r>
              <a:endParaRPr kumimoji="1" lang="zh-CN" altLang="en-US" sz="2800" b="1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3778951" y="1774107"/>
              <a:ext cx="7232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...</a:t>
              </a:r>
              <a:endParaRPr kumimoji="1" lang="zh-CN" altLang="en-US" sz="2800" b="1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</p:txBody>
        </p:sp>
      </p:grpSp>
      <p:grpSp>
        <p:nvGrpSpPr>
          <p:cNvPr id="34" name="组 33"/>
          <p:cNvGrpSpPr/>
          <p:nvPr/>
        </p:nvGrpSpPr>
        <p:grpSpPr>
          <a:xfrm>
            <a:off x="1780409" y="1958185"/>
            <a:ext cx="1642562" cy="2491973"/>
            <a:chOff x="800100" y="1984368"/>
            <a:chExt cx="1642562" cy="2491973"/>
          </a:xfrm>
        </p:grpSpPr>
        <p:cxnSp>
          <p:nvCxnSpPr>
            <p:cNvPr id="110" name="直线箭头连接符 109"/>
            <p:cNvCxnSpPr/>
            <p:nvPr/>
          </p:nvCxnSpPr>
          <p:spPr>
            <a:xfrm>
              <a:off x="800100" y="3259382"/>
              <a:ext cx="979410" cy="2843"/>
            </a:xfrm>
            <a:prstGeom prst="straightConnector1">
              <a:avLst/>
            </a:prstGeom>
            <a:ln w="444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线箭头连接符 110"/>
            <p:cNvCxnSpPr>
              <a:endCxn id="112" idx="0"/>
            </p:cNvCxnSpPr>
            <p:nvPr/>
          </p:nvCxnSpPr>
          <p:spPr>
            <a:xfrm>
              <a:off x="2109719" y="1984368"/>
              <a:ext cx="1367" cy="927201"/>
            </a:xfrm>
            <a:prstGeom prst="straightConnector1">
              <a:avLst/>
            </a:prstGeom>
            <a:ln w="444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矩形 111"/>
            <p:cNvSpPr/>
            <p:nvPr/>
          </p:nvSpPr>
          <p:spPr>
            <a:xfrm>
              <a:off x="1779510" y="2911569"/>
              <a:ext cx="663152" cy="663152"/>
            </a:xfrm>
            <a:prstGeom prst="rect">
              <a:avLst/>
            </a:prstGeom>
            <a:noFill/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13" name="直线箭头连接符 112"/>
            <p:cNvCxnSpPr/>
            <p:nvPr/>
          </p:nvCxnSpPr>
          <p:spPr>
            <a:xfrm>
              <a:off x="2127093" y="3573191"/>
              <a:ext cx="10583" cy="903150"/>
            </a:xfrm>
            <a:prstGeom prst="straightConnector1">
              <a:avLst/>
            </a:prstGeom>
            <a:ln w="444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文本框 114"/>
          <p:cNvSpPr txBox="1"/>
          <p:nvPr/>
        </p:nvSpPr>
        <p:spPr>
          <a:xfrm>
            <a:off x="7252768" y="4962714"/>
            <a:ext cx="4050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RNN</a:t>
            </a: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网络结构</a:t>
            </a:r>
            <a:endParaRPr kumimoji="1" lang="zh-CN" altLang="en-US" sz="36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065024" y="4879541"/>
            <a:ext cx="4050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单个</a:t>
            </a:r>
            <a:r>
              <a:rPr kumimoji="1" lang="en-U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RNN</a:t>
            </a: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神经元</a:t>
            </a:r>
            <a:endParaRPr kumimoji="1" lang="zh-CN" altLang="en-US" sz="36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29644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  <p:bldP spid="11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时间序列与</a:t>
            </a:r>
            <a:r>
              <a:rPr kumimoji="1" lang="en-US" altLang="zh-CN" dirty="0"/>
              <a:t>LSTM</a:t>
            </a:r>
            <a:endParaRPr kumimoji="1"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更好的</a:t>
            </a:r>
            <a:r>
              <a:rPr kumimoji="1" lang="en-US" altLang="zh-CN" dirty="0" smtClean="0"/>
              <a:t>RNN</a:t>
            </a:r>
            <a:r>
              <a:rPr kumimoji="1" lang="zh-CN" altLang="en-US" dirty="0" smtClean="0"/>
              <a:t>：</a:t>
            </a:r>
            <a:r>
              <a:rPr kumimoji="1" lang="en-US" altLang="zh-CN" dirty="0" smtClean="0"/>
              <a:t>LSTM</a:t>
            </a:r>
            <a:endParaRPr kumimoji="1" lang="zh-CN" altLang="en-US" dirty="0"/>
          </a:p>
        </p:txBody>
      </p:sp>
      <p:sp>
        <p:nvSpPr>
          <p:cNvPr id="116" name="文本框 115"/>
          <p:cNvSpPr txBox="1"/>
          <p:nvPr/>
        </p:nvSpPr>
        <p:spPr>
          <a:xfrm>
            <a:off x="734815" y="4865273"/>
            <a:ext cx="4050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单个</a:t>
            </a:r>
            <a:r>
              <a:rPr kumimoji="1" lang="en-U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LSTM</a:t>
            </a: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神经元</a:t>
            </a:r>
            <a:endParaRPr kumimoji="1" lang="zh-CN" altLang="en-US" sz="36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1322614" y="1637775"/>
            <a:ext cx="2100357" cy="2983211"/>
            <a:chOff x="1322614" y="1637775"/>
            <a:chExt cx="2100357" cy="2983211"/>
          </a:xfrm>
        </p:grpSpPr>
        <p:cxnSp>
          <p:nvCxnSpPr>
            <p:cNvPr id="110" name="直线箭头连接符 109"/>
            <p:cNvCxnSpPr/>
            <p:nvPr/>
          </p:nvCxnSpPr>
          <p:spPr>
            <a:xfrm>
              <a:off x="1322614" y="3236042"/>
              <a:ext cx="1437205" cy="0"/>
            </a:xfrm>
            <a:prstGeom prst="straightConnector1">
              <a:avLst/>
            </a:prstGeom>
            <a:ln w="444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线箭头连接符 110"/>
            <p:cNvCxnSpPr>
              <a:endCxn id="112" idx="0"/>
            </p:cNvCxnSpPr>
            <p:nvPr/>
          </p:nvCxnSpPr>
          <p:spPr>
            <a:xfrm>
              <a:off x="3090026" y="1637775"/>
              <a:ext cx="1369" cy="1247611"/>
            </a:xfrm>
            <a:prstGeom prst="straightConnector1">
              <a:avLst/>
            </a:prstGeom>
            <a:ln w="444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矩形 111"/>
            <p:cNvSpPr/>
            <p:nvPr/>
          </p:nvSpPr>
          <p:spPr>
            <a:xfrm>
              <a:off x="2759819" y="2885386"/>
              <a:ext cx="663152" cy="663152"/>
            </a:xfrm>
            <a:prstGeom prst="rect">
              <a:avLst/>
            </a:prstGeom>
            <a:noFill/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13" name="直线箭头连接符 112"/>
            <p:cNvCxnSpPr/>
            <p:nvPr/>
          </p:nvCxnSpPr>
          <p:spPr>
            <a:xfrm>
              <a:off x="3107402" y="3547008"/>
              <a:ext cx="12585" cy="1073978"/>
            </a:xfrm>
            <a:prstGeom prst="straightConnector1">
              <a:avLst/>
            </a:prstGeom>
            <a:ln w="444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 rot="5400000">
              <a:off x="1780409" y="3057503"/>
              <a:ext cx="351391" cy="351391"/>
            </a:xfrm>
            <a:prstGeom prst="ellipse">
              <a:avLst/>
            </a:pr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5400000">
              <a:off x="2931706" y="3792826"/>
              <a:ext cx="351391" cy="351391"/>
            </a:xfrm>
            <a:prstGeom prst="ellipse">
              <a:avLst/>
            </a:pr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 rot="5400000">
              <a:off x="2914330" y="2040225"/>
              <a:ext cx="351391" cy="351391"/>
            </a:xfrm>
            <a:prstGeom prst="ellipse">
              <a:avLst/>
            </a:pr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2186219" y="2202667"/>
            <a:ext cx="3071581" cy="1753392"/>
            <a:chOff x="2186219" y="2202667"/>
            <a:chExt cx="3071581" cy="1753392"/>
          </a:xfrm>
        </p:grpSpPr>
        <p:cxnSp>
          <p:nvCxnSpPr>
            <p:cNvPr id="45" name="直线箭头连接符 44"/>
            <p:cNvCxnSpPr/>
            <p:nvPr/>
          </p:nvCxnSpPr>
          <p:spPr>
            <a:xfrm flipH="1" flipV="1">
              <a:off x="3441418" y="2202667"/>
              <a:ext cx="1816382" cy="728992"/>
            </a:xfrm>
            <a:prstGeom prst="straightConnector1">
              <a:avLst/>
            </a:prstGeom>
            <a:ln w="444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线箭头连接符 45"/>
            <p:cNvCxnSpPr/>
            <p:nvPr/>
          </p:nvCxnSpPr>
          <p:spPr>
            <a:xfrm flipH="1">
              <a:off x="2186219" y="2931659"/>
              <a:ext cx="3071581" cy="187943"/>
            </a:xfrm>
            <a:prstGeom prst="straightConnector1">
              <a:avLst/>
            </a:prstGeom>
            <a:ln w="444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线箭头连接符 49"/>
            <p:cNvCxnSpPr/>
            <p:nvPr/>
          </p:nvCxnSpPr>
          <p:spPr>
            <a:xfrm flipH="1">
              <a:off x="3441420" y="2931659"/>
              <a:ext cx="1816380" cy="1024400"/>
            </a:xfrm>
            <a:prstGeom prst="straightConnector1">
              <a:avLst/>
            </a:prstGeom>
            <a:ln w="444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占位符 2"/>
          <p:cNvSpPr txBox="1">
            <a:spLocks/>
          </p:cNvSpPr>
          <p:nvPr/>
        </p:nvSpPr>
        <p:spPr>
          <a:xfrm>
            <a:off x="5395865" y="2628081"/>
            <a:ext cx="806947" cy="605117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mtClean="0"/>
              <a:t>门</a:t>
            </a:r>
            <a:endParaRPr kumimoji="1" lang="zh-CN" altLang="en-US" dirty="0"/>
          </a:p>
        </p:txBody>
      </p:sp>
      <p:sp>
        <p:nvSpPr>
          <p:cNvPr id="55" name="文本框 54"/>
          <p:cNvSpPr txBox="1"/>
          <p:nvPr/>
        </p:nvSpPr>
        <p:spPr>
          <a:xfrm>
            <a:off x="7222701" y="1637775"/>
            <a:ext cx="405000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LSTM</a:t>
            </a: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：长短时记忆网络，通过“门”来控制信息的传播，使得信息的记忆更为有效。</a:t>
            </a:r>
            <a:endParaRPr kumimoji="1" lang="zh-CN" altLang="en-US" sz="3600" b="1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7468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54" grpId="0"/>
      <p:bldP spid="5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时间序列与</a:t>
            </a:r>
            <a:r>
              <a:rPr kumimoji="1" lang="en-US" altLang="zh-CN" dirty="0"/>
              <a:t>LSTM</a:t>
            </a:r>
            <a:endParaRPr kumimoji="1"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文本领域的王牌</a:t>
            </a:r>
            <a:endParaRPr kumimoji="1" lang="zh-CN" altLang="en-US" dirty="0"/>
          </a:p>
        </p:txBody>
      </p:sp>
      <p:sp>
        <p:nvSpPr>
          <p:cNvPr id="55" name="文本框 54"/>
          <p:cNvSpPr txBox="1"/>
          <p:nvPr/>
        </p:nvSpPr>
        <p:spPr>
          <a:xfrm>
            <a:off x="917121" y="1637775"/>
            <a:ext cx="10379529" cy="437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特点：</a:t>
            </a:r>
            <a:endParaRPr kumimoji="1" lang="en-US" altLang="zh-CN" sz="40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indent="817200">
              <a:lnSpc>
                <a:spcPct val="120000"/>
              </a:lnSpc>
            </a:pP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1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、对时间序列数据，尤其是对文本数据，特别有效，基本席卷了自然语言处理领域；</a:t>
            </a:r>
            <a:endParaRPr kumimoji="1" lang="en-US" altLang="zh-CN" sz="32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indent="817200">
              <a:lnSpc>
                <a:spcPct val="120000"/>
              </a:lnSpc>
            </a:pP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2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、具体的应用，包括：中文分词、语言模型、文本分类、机器翻译、聊天机器人等等；</a:t>
            </a:r>
            <a:endParaRPr kumimoji="1" lang="en-US" altLang="zh-CN" sz="32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indent="817200">
              <a:lnSpc>
                <a:spcPct val="120000"/>
              </a:lnSpc>
            </a:pP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3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、强大的记忆能力，甚至可以用于训练一些优化算法，如动态规划、</a:t>
            </a:r>
            <a:r>
              <a:rPr kumimoji="1" lang="en-US" altLang="zh-CN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TSP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等。</a:t>
            </a:r>
            <a:endParaRPr kumimoji="1" lang="en-US" altLang="zh-CN" sz="32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08956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时间序列与</a:t>
            </a:r>
            <a:r>
              <a:rPr kumimoji="1" lang="en-US" altLang="zh-CN" dirty="0"/>
              <a:t>LSTM</a:t>
            </a:r>
            <a:endParaRPr kumimoji="1"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Seq2Seq</a:t>
            </a:r>
            <a:endParaRPr kumimoji="1" lang="zh-CN" altLang="en-US" dirty="0"/>
          </a:p>
        </p:txBody>
      </p:sp>
      <p:grpSp>
        <p:nvGrpSpPr>
          <p:cNvPr id="23" name="组 22"/>
          <p:cNvGrpSpPr/>
          <p:nvPr/>
        </p:nvGrpSpPr>
        <p:grpSpPr>
          <a:xfrm>
            <a:off x="1655284" y="1942834"/>
            <a:ext cx="8435439" cy="3538204"/>
            <a:chOff x="1655284" y="1942834"/>
            <a:chExt cx="8435439" cy="3538204"/>
          </a:xfrm>
        </p:grpSpPr>
        <p:sp>
          <p:nvSpPr>
            <p:cNvPr id="40" name="矩形 39"/>
            <p:cNvSpPr/>
            <p:nvPr/>
          </p:nvSpPr>
          <p:spPr>
            <a:xfrm>
              <a:off x="5625674" y="3998500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2" name="直线箭头连接符 41"/>
            <p:cNvCxnSpPr/>
            <p:nvPr/>
          </p:nvCxnSpPr>
          <p:spPr>
            <a:xfrm>
              <a:off x="5894615" y="4509488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矩形 42"/>
            <p:cNvSpPr/>
            <p:nvPr/>
          </p:nvSpPr>
          <p:spPr>
            <a:xfrm>
              <a:off x="5639121" y="4970050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53" name="直线箭头连接符 52"/>
            <p:cNvCxnSpPr/>
            <p:nvPr/>
          </p:nvCxnSpPr>
          <p:spPr>
            <a:xfrm rot="16200000" flipH="1">
              <a:off x="6385433" y="4991342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矩形 55"/>
            <p:cNvSpPr/>
            <p:nvPr/>
          </p:nvSpPr>
          <p:spPr>
            <a:xfrm>
              <a:off x="6617890" y="3998500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57" name="直线箭头连接符 56"/>
            <p:cNvCxnSpPr/>
            <p:nvPr/>
          </p:nvCxnSpPr>
          <p:spPr>
            <a:xfrm>
              <a:off x="6886831" y="4509488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 57"/>
            <p:cNvSpPr/>
            <p:nvPr/>
          </p:nvSpPr>
          <p:spPr>
            <a:xfrm>
              <a:off x="6631337" y="4970050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76" name="直线箭头连接符 75"/>
            <p:cNvCxnSpPr/>
            <p:nvPr/>
          </p:nvCxnSpPr>
          <p:spPr>
            <a:xfrm rot="16200000" flipH="1">
              <a:off x="7377649" y="4991342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7599525" y="3998500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80" name="直线箭头连接符 79"/>
            <p:cNvCxnSpPr/>
            <p:nvPr/>
          </p:nvCxnSpPr>
          <p:spPr>
            <a:xfrm>
              <a:off x="7868466" y="4509488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矩形 80"/>
            <p:cNvSpPr/>
            <p:nvPr/>
          </p:nvSpPr>
          <p:spPr>
            <a:xfrm>
              <a:off x="7612972" y="4970050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87" name="直线箭头连接符 86"/>
            <p:cNvCxnSpPr/>
            <p:nvPr/>
          </p:nvCxnSpPr>
          <p:spPr>
            <a:xfrm rot="16200000" flipH="1">
              <a:off x="8359284" y="4991342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线箭头连接符 89"/>
            <p:cNvCxnSpPr/>
            <p:nvPr/>
          </p:nvCxnSpPr>
          <p:spPr>
            <a:xfrm>
              <a:off x="8850101" y="4509488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矩形 96"/>
            <p:cNvSpPr/>
            <p:nvPr/>
          </p:nvSpPr>
          <p:spPr>
            <a:xfrm>
              <a:off x="9566288" y="3998500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98" name="直线箭头连接符 97"/>
            <p:cNvCxnSpPr/>
            <p:nvPr/>
          </p:nvCxnSpPr>
          <p:spPr>
            <a:xfrm>
              <a:off x="9835229" y="4509488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矩形 98"/>
            <p:cNvSpPr/>
            <p:nvPr/>
          </p:nvSpPr>
          <p:spPr>
            <a:xfrm>
              <a:off x="9579735" y="4970050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8555646" y="4830072"/>
              <a:ext cx="7232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...</a:t>
              </a:r>
              <a:endParaRPr kumimoji="1" lang="zh-CN" altLang="en-US" sz="2800" b="1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8554578" y="3860332"/>
              <a:ext cx="7232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...</a:t>
              </a:r>
              <a:endParaRPr kumimoji="1" lang="zh-CN" altLang="en-US" sz="2800" b="1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655284" y="2081002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36" name="直线箭头连接符 35"/>
            <p:cNvCxnSpPr/>
            <p:nvPr/>
          </p:nvCxnSpPr>
          <p:spPr>
            <a:xfrm>
              <a:off x="1924225" y="2591990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1668731" y="3052552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38" name="直线箭头连接符 37"/>
            <p:cNvCxnSpPr/>
            <p:nvPr/>
          </p:nvCxnSpPr>
          <p:spPr>
            <a:xfrm rot="16200000" flipH="1">
              <a:off x="2415043" y="3073844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/>
            <p:cNvSpPr/>
            <p:nvPr/>
          </p:nvSpPr>
          <p:spPr>
            <a:xfrm>
              <a:off x="2647500" y="2081002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1" name="直线箭头连接符 40"/>
            <p:cNvCxnSpPr/>
            <p:nvPr/>
          </p:nvCxnSpPr>
          <p:spPr>
            <a:xfrm>
              <a:off x="2916441" y="2591990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 43"/>
            <p:cNvSpPr/>
            <p:nvPr/>
          </p:nvSpPr>
          <p:spPr>
            <a:xfrm>
              <a:off x="2660947" y="3052552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5" name="直线箭头连接符 44"/>
            <p:cNvCxnSpPr/>
            <p:nvPr/>
          </p:nvCxnSpPr>
          <p:spPr>
            <a:xfrm rot="16200000" flipH="1">
              <a:off x="3407259" y="3073844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矩形 45"/>
            <p:cNvSpPr/>
            <p:nvPr/>
          </p:nvSpPr>
          <p:spPr>
            <a:xfrm>
              <a:off x="3629135" y="2081002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7" name="直线箭头连接符 46"/>
            <p:cNvCxnSpPr/>
            <p:nvPr/>
          </p:nvCxnSpPr>
          <p:spPr>
            <a:xfrm>
              <a:off x="3898076" y="2591990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/>
            <p:cNvSpPr/>
            <p:nvPr/>
          </p:nvSpPr>
          <p:spPr>
            <a:xfrm>
              <a:off x="3642582" y="3052552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9" name="直线箭头连接符 48"/>
            <p:cNvCxnSpPr/>
            <p:nvPr/>
          </p:nvCxnSpPr>
          <p:spPr>
            <a:xfrm rot="16200000" flipH="1">
              <a:off x="4388894" y="3073844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线箭头连接符 49"/>
            <p:cNvCxnSpPr/>
            <p:nvPr/>
          </p:nvCxnSpPr>
          <p:spPr>
            <a:xfrm>
              <a:off x="4879711" y="2591990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箭头连接符 50"/>
            <p:cNvCxnSpPr/>
            <p:nvPr/>
          </p:nvCxnSpPr>
          <p:spPr>
            <a:xfrm rot="16200000" flipH="1">
              <a:off x="5370529" y="3073844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5595898" y="2081002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54" name="直线箭头连接符 53"/>
            <p:cNvCxnSpPr/>
            <p:nvPr/>
          </p:nvCxnSpPr>
          <p:spPr>
            <a:xfrm>
              <a:off x="5864839" y="2591990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矩形 54"/>
            <p:cNvSpPr/>
            <p:nvPr/>
          </p:nvSpPr>
          <p:spPr>
            <a:xfrm>
              <a:off x="5609345" y="3052552"/>
              <a:ext cx="510988" cy="51098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59" name="直线箭头连接符 58"/>
            <p:cNvCxnSpPr/>
            <p:nvPr/>
          </p:nvCxnSpPr>
          <p:spPr>
            <a:xfrm>
              <a:off x="5878286" y="3563540"/>
              <a:ext cx="0" cy="4437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60"/>
            <p:cNvSpPr txBox="1"/>
            <p:nvPr/>
          </p:nvSpPr>
          <p:spPr>
            <a:xfrm>
              <a:off x="4585256" y="2912574"/>
              <a:ext cx="7232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...</a:t>
              </a:r>
              <a:endParaRPr kumimoji="1" lang="zh-CN" altLang="en-US" sz="2800" b="1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584188" y="1942834"/>
              <a:ext cx="7232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...</a:t>
              </a:r>
              <a:endParaRPr kumimoji="1" lang="zh-CN" altLang="en-US" sz="2800" b="1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endParaRPr>
            </a:p>
          </p:txBody>
        </p:sp>
        <p:cxnSp>
          <p:nvCxnSpPr>
            <p:cNvPr id="63" name="直线箭头连接符 62"/>
            <p:cNvCxnSpPr/>
            <p:nvPr/>
          </p:nvCxnSpPr>
          <p:spPr>
            <a:xfrm>
              <a:off x="6892768" y="3295720"/>
              <a:ext cx="0" cy="702780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箭头连接符 63"/>
            <p:cNvCxnSpPr/>
            <p:nvPr/>
          </p:nvCxnSpPr>
          <p:spPr>
            <a:xfrm>
              <a:off x="7868466" y="3295720"/>
              <a:ext cx="0" cy="71157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线箭头连接符 64"/>
            <p:cNvCxnSpPr/>
            <p:nvPr/>
          </p:nvCxnSpPr>
          <p:spPr>
            <a:xfrm>
              <a:off x="9822932" y="3295720"/>
              <a:ext cx="0" cy="71157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线箭头连接符 65"/>
            <p:cNvCxnSpPr/>
            <p:nvPr/>
          </p:nvCxnSpPr>
          <p:spPr>
            <a:xfrm>
              <a:off x="8850101" y="3295720"/>
              <a:ext cx="0" cy="702780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线连接符 70"/>
            <p:cNvCxnSpPr/>
            <p:nvPr/>
          </p:nvCxnSpPr>
          <p:spPr>
            <a:xfrm>
              <a:off x="6106886" y="3295720"/>
              <a:ext cx="3741790" cy="0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767370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图像与卷积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err="1" smtClean="0"/>
              <a:t>Keras</a:t>
            </a:r>
            <a:r>
              <a:rPr kumimoji="1" lang="zh-CN" altLang="en-US" dirty="0" smtClean="0"/>
              <a:t>中的</a:t>
            </a:r>
            <a:r>
              <a:rPr kumimoji="1" lang="en-US" altLang="zh-CN" dirty="0" smtClean="0"/>
              <a:t>LSTM</a:t>
            </a:r>
            <a:endParaRPr kumimoji="1" lang="en-US" altLang="zh-CN" dirty="0" smtClean="0"/>
          </a:p>
        </p:txBody>
      </p:sp>
      <p:sp>
        <p:nvSpPr>
          <p:cNvPr id="5" name="文本占位符 2"/>
          <p:cNvSpPr txBox="1">
            <a:spLocks/>
          </p:cNvSpPr>
          <p:nvPr/>
        </p:nvSpPr>
        <p:spPr>
          <a:xfrm>
            <a:off x="3792284" y="1826984"/>
            <a:ext cx="7605059" cy="4222494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200" dirty="0">
                <a:ln w="34925">
                  <a:noFill/>
                </a:ln>
              </a:rPr>
              <a:t>from </a:t>
            </a:r>
            <a:r>
              <a:rPr kumimoji="1" lang="en-US" altLang="zh-CN" sz="2200" dirty="0" err="1">
                <a:ln w="34925">
                  <a:noFill/>
                </a:ln>
              </a:rPr>
              <a:t>keras.models</a:t>
            </a:r>
            <a:r>
              <a:rPr kumimoji="1" lang="en-US" altLang="zh-CN" sz="2200" dirty="0">
                <a:ln w="34925">
                  <a:noFill/>
                </a:ln>
              </a:rPr>
              <a:t> import Sequential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200" dirty="0">
                <a:ln w="34925">
                  <a:noFill/>
                </a:ln>
              </a:rPr>
              <a:t>from </a:t>
            </a:r>
            <a:r>
              <a:rPr kumimoji="1" lang="en-US" altLang="zh-CN" sz="2200" dirty="0" err="1">
                <a:ln w="34925">
                  <a:noFill/>
                </a:ln>
              </a:rPr>
              <a:t>keras.layers</a:t>
            </a:r>
            <a:r>
              <a:rPr kumimoji="1" lang="en-US" altLang="zh-CN" sz="2200" dirty="0">
                <a:ln w="34925">
                  <a:noFill/>
                </a:ln>
              </a:rPr>
              <a:t> import Dense, Activation, Embedding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200" dirty="0">
                <a:ln w="34925">
                  <a:noFill/>
                </a:ln>
              </a:rPr>
              <a:t>from </a:t>
            </a:r>
            <a:r>
              <a:rPr kumimoji="1" lang="en-US" altLang="zh-CN" sz="2200" dirty="0" err="1">
                <a:ln w="34925">
                  <a:noFill/>
                </a:ln>
              </a:rPr>
              <a:t>keras.layers</a:t>
            </a:r>
            <a:r>
              <a:rPr kumimoji="1" lang="en-US" altLang="zh-CN" sz="2200" dirty="0">
                <a:ln w="34925">
                  <a:noFill/>
                </a:ln>
              </a:rPr>
              <a:t> import </a:t>
            </a:r>
            <a:r>
              <a:rPr kumimoji="1" lang="en-US" altLang="zh-CN" sz="2200" dirty="0" smtClean="0">
                <a:ln w="34925">
                  <a:noFill/>
                </a:ln>
              </a:rPr>
              <a:t>LSTM 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endParaRPr kumimoji="1" lang="en-US" altLang="zh-CN" sz="2200" dirty="0">
              <a:ln w="34925">
                <a:noFill/>
              </a:ln>
            </a:endParaRP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200" dirty="0" smtClean="0">
                <a:ln w="34925">
                  <a:noFill/>
                </a:ln>
              </a:rPr>
              <a:t>model </a:t>
            </a:r>
            <a:r>
              <a:rPr kumimoji="1" lang="en-US" altLang="zh-CN" sz="2200" dirty="0">
                <a:ln w="34925">
                  <a:noFill/>
                </a:ln>
              </a:rPr>
              <a:t>= Sequential()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200" dirty="0" err="1">
                <a:ln w="34925">
                  <a:noFill/>
                </a:ln>
              </a:rPr>
              <a:t>model.add</a:t>
            </a:r>
            <a:r>
              <a:rPr kumimoji="1" lang="en-US" altLang="zh-CN" sz="2200" dirty="0">
                <a:ln w="34925">
                  <a:noFill/>
                </a:ln>
              </a:rPr>
              <a:t>(Embedding(</a:t>
            </a:r>
            <a:r>
              <a:rPr kumimoji="1" lang="en-US" altLang="zh-CN" sz="2200" dirty="0" err="1">
                <a:ln w="34925">
                  <a:noFill/>
                </a:ln>
              </a:rPr>
              <a:t>max_features</a:t>
            </a:r>
            <a:r>
              <a:rPr kumimoji="1" lang="en-US" altLang="zh-CN" sz="2200" dirty="0">
                <a:ln w="34925">
                  <a:noFill/>
                </a:ln>
              </a:rPr>
              <a:t>, 128, dropout=0.2))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200" dirty="0" err="1">
                <a:ln w="34925">
                  <a:noFill/>
                </a:ln>
              </a:rPr>
              <a:t>model.add</a:t>
            </a:r>
            <a:r>
              <a:rPr kumimoji="1" lang="en-US" altLang="zh-CN" sz="2200" dirty="0">
                <a:ln w="34925">
                  <a:noFill/>
                </a:ln>
              </a:rPr>
              <a:t>(LSTM(128, </a:t>
            </a:r>
            <a:r>
              <a:rPr kumimoji="1" lang="en-US" altLang="zh-CN" sz="2200" dirty="0" err="1">
                <a:ln w="34925">
                  <a:noFill/>
                </a:ln>
              </a:rPr>
              <a:t>dropout_W</a:t>
            </a:r>
            <a:r>
              <a:rPr kumimoji="1" lang="en-US" altLang="zh-CN" sz="2200" dirty="0">
                <a:ln w="34925">
                  <a:noFill/>
                </a:ln>
              </a:rPr>
              <a:t>=0.2, </a:t>
            </a:r>
            <a:r>
              <a:rPr kumimoji="1" lang="en-US" altLang="zh-CN" sz="2200" dirty="0" err="1">
                <a:ln w="34925">
                  <a:noFill/>
                </a:ln>
              </a:rPr>
              <a:t>dropout_U</a:t>
            </a:r>
            <a:r>
              <a:rPr kumimoji="1" lang="en-US" altLang="zh-CN" sz="2200" dirty="0">
                <a:ln w="34925">
                  <a:noFill/>
                </a:ln>
              </a:rPr>
              <a:t>=0.2</a:t>
            </a:r>
            <a:r>
              <a:rPr kumimoji="1" lang="en-US" altLang="zh-CN" sz="2200" dirty="0" smtClean="0">
                <a:ln w="34925">
                  <a:noFill/>
                </a:ln>
              </a:rPr>
              <a:t>))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200" dirty="0" err="1" smtClean="0">
                <a:ln w="34925">
                  <a:noFill/>
                </a:ln>
              </a:rPr>
              <a:t>model.add</a:t>
            </a:r>
            <a:r>
              <a:rPr kumimoji="1" lang="en-US" altLang="zh-CN" sz="2200" dirty="0" smtClean="0">
                <a:ln w="34925">
                  <a:noFill/>
                </a:ln>
              </a:rPr>
              <a:t>(Dense(1</a:t>
            </a:r>
            <a:r>
              <a:rPr kumimoji="1" lang="en-US" altLang="zh-CN" sz="2200" dirty="0">
                <a:ln w="34925">
                  <a:noFill/>
                </a:ln>
              </a:rPr>
              <a:t>))</a:t>
            </a:r>
          </a:p>
          <a:p>
            <a:pPr lvl="0" defTabSz="914400">
              <a:lnSpc>
                <a:spcPct val="130000"/>
              </a:lnSpc>
              <a:spcBef>
                <a:spcPts val="0"/>
              </a:spcBef>
              <a:defRPr/>
            </a:pPr>
            <a:r>
              <a:rPr kumimoji="1" lang="en-US" altLang="zh-CN" sz="2200" dirty="0" err="1">
                <a:ln w="34925">
                  <a:noFill/>
                </a:ln>
              </a:rPr>
              <a:t>model.add</a:t>
            </a:r>
            <a:r>
              <a:rPr kumimoji="1" lang="en-US" altLang="zh-CN" sz="2200" dirty="0">
                <a:ln w="34925">
                  <a:noFill/>
                </a:ln>
              </a:rPr>
              <a:t>(Activation('sigmoid'))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23208" y="1525163"/>
            <a:ext cx="293642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通过</a:t>
            </a:r>
            <a:r>
              <a:rPr kumimoji="1" lang="en-US" altLang="zh-CN" sz="3200" b="1" dirty="0" err="1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Keras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可以用简单的代码、以类似搭积木的方式来搭建各种深度学习网络。</a:t>
            </a:r>
            <a:endParaRPr kumimoji="1" lang="en-US" altLang="zh-CN" sz="32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980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721328"/>
            <a:ext cx="12192000" cy="24255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9357" y="1551229"/>
            <a:ext cx="14670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0" b="1" dirty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8</a:t>
            </a:r>
            <a:endParaRPr kumimoji="1" lang="zh-CN" altLang="en-US" sz="200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2368" y="3136278"/>
            <a:ext cx="69557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 b="1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案例一：碎纸复原</a:t>
            </a:r>
            <a:endParaRPr kumimoji="1" lang="zh-CN" altLang="en-US" sz="66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75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以</a:t>
            </a:r>
            <a:r>
              <a:rPr kumimoji="1" lang="en-US" altLang="zh-CN" dirty="0"/>
              <a:t>2013</a:t>
            </a:r>
            <a:r>
              <a:rPr kumimoji="1" lang="zh-CN" altLang="en-US" dirty="0"/>
              <a:t>年碎纸复原为例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赛题回顾</a:t>
            </a:r>
            <a:endParaRPr kumimoji="1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9728" y="1817051"/>
            <a:ext cx="578575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破碎文件的拼接在司法物证复原、历史文献修复以及军事情报获取等领域都有着重要的应用。传统上，拼接复原工作需由人工完成，准确率较高，但效率很低。特别是当碎片数量巨大，人工拼接很难在短时间内完成任务。随着计算机技术的发展，人们试图开发碎纸片的自动拼接技术，以提高拼接复原效率。</a:t>
            </a:r>
            <a:r>
              <a:rPr lang="zh-CN" altLang="zh-CN" sz="2800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 </a:t>
            </a:r>
            <a:endParaRPr lang="zh-CN" altLang="en-US" sz="2800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7214506" y="1968402"/>
            <a:ext cx="3559535" cy="3667615"/>
            <a:chOff x="7361463" y="1999143"/>
            <a:chExt cx="3559535" cy="366761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1463" y="3975787"/>
              <a:ext cx="676388" cy="169097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1463" y="1999143"/>
              <a:ext cx="676388" cy="169097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2512" y="1999143"/>
              <a:ext cx="676388" cy="169097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83561" y="1999143"/>
              <a:ext cx="676388" cy="169097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83561" y="3975787"/>
              <a:ext cx="676388" cy="169097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2512" y="3975787"/>
              <a:ext cx="676388" cy="169097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4611" y="3989622"/>
              <a:ext cx="670854" cy="167713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4610" y="1999886"/>
              <a:ext cx="676388" cy="16909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268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以</a:t>
            </a:r>
            <a:r>
              <a:rPr kumimoji="1" lang="en-US" altLang="zh-CN" dirty="0"/>
              <a:t>2013</a:t>
            </a:r>
            <a:r>
              <a:rPr kumimoji="1" lang="zh-CN" altLang="en-US" dirty="0"/>
              <a:t>年碎纸复原为例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赛题思路与难点</a:t>
            </a:r>
            <a:endParaRPr kumimoji="1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3400" y="2208938"/>
            <a:ext cx="23404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kern="1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思路：</a:t>
            </a:r>
            <a:endParaRPr lang="en-US" altLang="zh-CN" sz="3600" kern="100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r>
              <a:rPr lang="zh-CN" altLang="en-US" sz="3600" kern="1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贪心算法</a:t>
            </a:r>
            <a:endParaRPr lang="zh-CN" altLang="en-US" sz="3600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3400" y="3950335"/>
            <a:ext cx="38916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kern="1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难点：</a:t>
            </a:r>
            <a:endParaRPr lang="en-US" altLang="zh-CN" sz="3600" kern="100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r>
              <a:rPr lang="zh-CN" altLang="en-US" sz="3600" kern="1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如何判断是否相邻</a:t>
            </a:r>
            <a:endParaRPr lang="zh-CN" altLang="en-US" sz="3600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5121727" y="2053814"/>
            <a:ext cx="5546272" cy="3499128"/>
            <a:chOff x="5513613" y="2208938"/>
            <a:chExt cx="5546272" cy="349912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2813" y="2208938"/>
              <a:ext cx="914400" cy="2286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613" y="2212342"/>
              <a:ext cx="914400" cy="2286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45485" y="2208938"/>
              <a:ext cx="914400" cy="22860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5335" y="2208938"/>
              <a:ext cx="914400" cy="2286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9571634" y="4596666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rPr>
                <a:t>✓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5970813" y="4600070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latin typeface="arial" charset="0"/>
                </a:rPr>
                <a:t>✗</a:t>
              </a:r>
              <a:endParaRPr lang="zh-CN" altLang="en-US" sz="6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845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离散模型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朴素贝叶斯分类器</a:t>
            </a:r>
            <a:endParaRPr kumimoji="1"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/>
              <p:cNvSpPr txBox="1"/>
              <p:nvPr/>
            </p:nvSpPr>
            <p:spPr>
              <a:xfrm>
                <a:off x="1118508" y="2339608"/>
                <a:ext cx="10891156" cy="1532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kumimoji="1" lang="zh-CN" altLang="en-US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对于分类问题我们有</a:t>
                </a:r>
                <a:r>
                  <a:rPr kumimoji="1" lang="en-US" altLang="zh-CN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:</a:t>
                </a:r>
              </a:p>
              <a:p>
                <a:pPr lvl="0">
                  <a:lnSpc>
                    <a:spcPct val="130000"/>
                  </a:lnSpc>
                </a:pPr>
                <a:r>
                  <a:rPr kumimoji="1" lang="en-US" altLang="zh-CN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1.</a:t>
                </a:r>
                <a:r>
                  <a:rPr kumimoji="1" lang="zh-CN" altLang="en-US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 </a:t>
                </a:r>
                <a:r>
                  <a:rPr kumimoji="1" lang="en-US" altLang="zh-CN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A</a:t>
                </a:r>
                <a:r>
                  <a:rPr kumimoji="1" lang="zh-CN" altLang="en-US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是类别</a:t>
                </a:r>
                <a:r>
                  <a:rPr kumimoji="1" lang="zh-CN" altLang="en-US" sz="3600" b="1" dirty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；</a:t>
                </a:r>
                <a:r>
                  <a:rPr kumimoji="1" lang="en-US" altLang="zh-CN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2.</a:t>
                </a:r>
                <a:r>
                  <a:rPr kumimoji="1" lang="zh-CN" altLang="en-US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 </a:t>
                </a:r>
                <a:r>
                  <a:rPr kumimoji="1" lang="en-US" altLang="zh-CN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Q</a:t>
                </a:r>
                <a:r>
                  <a:rPr kumimoji="1" lang="zh-CN" altLang="en-US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是输入的特征</a:t>
                </a:r>
                <a14:m>
                  <m:oMath xmlns:m="http://schemas.openxmlformats.org/officeDocument/2006/math">
                    <m:r>
                      <a:rPr kumimoji="1" lang="en-US" altLang="zh-CN" sz="3600" b="1" i="1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(</m:t>
                    </m:r>
                    <m:sSub>
                      <m:sSubPr>
                        <m:ctrlPr>
                          <a:rPr kumimoji="1" lang="en-US" altLang="zh-CN" sz="3600" b="1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sSubPr>
                      <m:e>
                        <m:r>
                          <a:rPr kumimoji="1" lang="en-US" altLang="zh-CN" sz="3600" b="1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𝒒</m:t>
                        </m:r>
                      </m:e>
                      <m:sub>
                        <m:r>
                          <a:rPr kumimoji="1" lang="en-US" altLang="zh-CN" sz="3600" b="1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𝟏</m:t>
                        </m:r>
                      </m:sub>
                    </m:sSub>
                    <m:r>
                      <a:rPr kumimoji="1" lang="en-US" altLang="zh-CN" sz="3600" b="1" i="1" smtClean="0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,</m:t>
                    </m:r>
                    <m:sSub>
                      <m:sSubPr>
                        <m:ctrlPr>
                          <a:rPr kumimoji="1" lang="en-US" altLang="zh-CN" sz="3600" b="1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sSubPr>
                      <m:e>
                        <m:r>
                          <a:rPr kumimoji="1" lang="en-US" altLang="zh-CN" sz="3600" b="1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𝒒</m:t>
                        </m:r>
                      </m:e>
                      <m:sub>
                        <m:r>
                          <a:rPr kumimoji="1" lang="en-US" altLang="zh-CN" sz="3600" b="1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𝟐</m:t>
                        </m:r>
                      </m:sub>
                    </m:sSub>
                    <m:r>
                      <a:rPr kumimoji="1" lang="en-US" altLang="zh-CN" sz="3600" b="1" i="1" smtClean="0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,…,</m:t>
                    </m:r>
                    <m:sSub>
                      <m:sSubPr>
                        <m:ctrlPr>
                          <a:rPr kumimoji="1" lang="en-US" altLang="zh-CN" sz="3600" b="1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sSubPr>
                      <m:e>
                        <m:r>
                          <a:rPr kumimoji="1" lang="en-US" altLang="zh-CN" sz="3600" b="1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𝒒</m:t>
                        </m:r>
                      </m:e>
                      <m:sub>
                        <m:r>
                          <a:rPr kumimoji="1" lang="en-US" altLang="zh-CN" sz="3600" b="1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𝒏</m:t>
                        </m:r>
                      </m:sub>
                    </m:sSub>
                    <m:r>
                      <a:rPr kumimoji="1" lang="en-US" altLang="zh-CN" sz="3600" b="1" i="1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)</m:t>
                    </m:r>
                  </m:oMath>
                </a14:m>
                <a:endParaRPr kumimoji="1" lang="en-US" altLang="zh-CN" sz="3600" i="1" dirty="0" smtClean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7" name="文本框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8508" y="2339608"/>
                <a:ext cx="10891156" cy="1532727"/>
              </a:xfrm>
              <a:prstGeom prst="rect">
                <a:avLst/>
              </a:prstGeom>
              <a:blipFill rotWithShape="0">
                <a:blip r:embed="rId2"/>
                <a:stretch>
                  <a:fillRect l="-1679" t="-1992" b="-7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2234293" y="1231612"/>
                <a:ext cx="6988626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CN" sz="4400" b="1" i="1" smtClean="0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𝑷</m:t>
                      </m:r>
                      <m:r>
                        <a:rPr kumimoji="1" lang="en-US" altLang="zh-CN" sz="4400" b="1" i="1" smtClean="0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(</m:t>
                      </m:r>
                      <m:r>
                        <a:rPr kumimoji="1" lang="en-US" altLang="zh-CN" sz="4400" b="1" i="1" smtClean="0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𝑨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|</m:t>
                      </m:r>
                      <m:r>
                        <a:rPr kumimoji="1" lang="en-US" altLang="zh-CN" sz="4400" b="1" i="1" smtClean="0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𝑸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)</m:t>
                      </m:r>
                      <m:r>
                        <a:rPr kumimoji="1" lang="en-US" altLang="zh-CN" sz="4400" b="1" i="1" smtClean="0">
                          <a:solidFill>
                            <a:schemeClr val="bg1"/>
                          </a:solidFill>
                          <a:latin typeface="Cambria Math" charset="0"/>
                          <a:ea typeface="Cambria Math" charset="0"/>
                          <a:cs typeface="Cambria Math" charset="0"/>
                        </a:rPr>
                        <m:t>~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𝑷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(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𝑸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|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𝑨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)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𝑷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(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𝑨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)</m:t>
                      </m:r>
                    </m:oMath>
                  </m:oMathPara>
                </a14:m>
                <a:endParaRPr kumimoji="1" lang="en-US" altLang="zh-CN" sz="4400" b="1" i="1" dirty="0" smtClean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4293" y="1231612"/>
                <a:ext cx="6988626" cy="110799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1118508" y="4396005"/>
            <a:ext cx="493667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朴素假设：</a:t>
            </a:r>
            <a:endParaRPr kumimoji="1" lang="en-US" altLang="zh-CN" sz="40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lvl="0">
              <a:lnSpc>
                <a:spcPct val="130000"/>
              </a:lnSpc>
            </a:pPr>
            <a:r>
              <a:rPr kumimoji="1" lang="zh-CN" altLang="en-US" sz="40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特征之间相互独立</a:t>
            </a:r>
            <a:endParaRPr kumimoji="1" lang="en-US" altLang="zh-CN" sz="40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/>
              <p:cNvSpPr txBox="1"/>
              <p:nvPr/>
            </p:nvSpPr>
            <p:spPr>
              <a:xfrm>
                <a:off x="5021038" y="3872335"/>
                <a:ext cx="6988626" cy="2332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SimHei" charset="-122"/>
                          <a:cs typeface="SimHei" charset="-122"/>
                        </a:rPr>
                        <m:t>𝑷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SimHei" charset="-122"/>
                          <a:cs typeface="SimHei" charset="-122"/>
                        </a:rPr>
                        <m:t>(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SimHei" charset="-122"/>
                          <a:cs typeface="SimHei" charset="-122"/>
                        </a:rPr>
                        <m:t>𝑨</m:t>
                      </m:r>
                      <m:r>
                        <a:rPr kumimoji="1" lang="en-US" altLang="zh-CN" sz="4000" b="1" i="1">
                          <a:solidFill>
                            <a:schemeClr val="bg1"/>
                          </a:solidFill>
                          <a:latin typeface="Cambria Math" charset="0"/>
                          <a:ea typeface="SimHei" charset="-122"/>
                          <a:cs typeface="SimHei" charset="-122"/>
                        </a:rPr>
                        <m:t>)</m:t>
                      </m:r>
                      <m:nary>
                        <m:naryPr>
                          <m:chr m:val="∏"/>
                          <m:supHide m:val="on"/>
                          <m:ctrlPr>
                            <a:rPr kumimoji="1" lang="en-US" altLang="zh-CN" sz="4000" b="1" i="1" smtClean="0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kumimoji="1" lang="en-US" altLang="zh-CN" sz="4000" b="1" i="1" smtClean="0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𝒊</m:t>
                          </m:r>
                        </m:sub>
                        <m:sup/>
                        <m:e>
                          <m:r>
                            <a:rPr kumimoji="1" lang="en-US" altLang="zh-CN" sz="40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𝑷</m:t>
                          </m:r>
                          <m:r>
                            <a:rPr kumimoji="1" lang="en-US" altLang="zh-CN" sz="40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(</m:t>
                          </m:r>
                          <m:sSub>
                            <m:sSubPr>
                              <m:ctrlPr>
                                <a:rPr kumimoji="1" lang="en-US" altLang="zh-CN" sz="40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</m:ctrlPr>
                            </m:sSubPr>
                            <m:e>
                              <m:r>
                                <a:rPr kumimoji="1" lang="en-US" altLang="zh-CN" sz="40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𝒒</m:t>
                              </m:r>
                            </m:e>
                            <m:sub>
                              <m:r>
                                <a:rPr kumimoji="1" lang="en-US" altLang="zh-CN" sz="4000" b="1" i="1">
                                  <a:solidFill>
                                    <a:schemeClr val="bg1"/>
                                  </a:solidFill>
                                  <a:latin typeface="Cambria Math" charset="0"/>
                                  <a:ea typeface="SimHei" charset="-122"/>
                                  <a:cs typeface="SimHei" charset="-122"/>
                                </a:rPr>
                                <m:t>𝒊</m:t>
                              </m:r>
                            </m:sub>
                          </m:sSub>
                          <m:r>
                            <a:rPr kumimoji="1" lang="en-US" altLang="zh-CN" sz="40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|</m:t>
                          </m:r>
                          <m:r>
                            <a:rPr kumimoji="1" lang="en-US" altLang="zh-CN" sz="40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𝑨</m:t>
                          </m:r>
                          <m:r>
                            <a:rPr kumimoji="1" lang="en-US" altLang="zh-CN" sz="4000" b="1" i="1">
                              <a:solidFill>
                                <a:schemeClr val="bg1"/>
                              </a:solidFill>
                              <a:latin typeface="Cambria Math" charset="0"/>
                              <a:ea typeface="SimHei" charset="-122"/>
                              <a:cs typeface="SimHei" charset="-122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1" lang="en-US" altLang="zh-CN" sz="4000" b="1" i="1" dirty="0" smtClean="0">
                  <a:solidFill>
                    <a:schemeClr val="bg1"/>
                  </a:solidFill>
                  <a:latin typeface="SimHei" charset="-122"/>
                  <a:ea typeface="SimHei" charset="-122"/>
                  <a:cs typeface="SimHei" charset="-122"/>
                </a:endParaRPr>
              </a:p>
            </p:txBody>
          </p:sp>
        </mc:Choice>
        <mc:Fallback xmlns=""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1038" y="3872335"/>
                <a:ext cx="6988626" cy="233217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1113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7" grpId="0"/>
      <p:bldP spid="8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以</a:t>
            </a:r>
            <a:r>
              <a:rPr kumimoji="1" lang="en-US" altLang="zh-CN" dirty="0"/>
              <a:t>2013</a:t>
            </a:r>
            <a:r>
              <a:rPr kumimoji="1" lang="zh-CN" altLang="en-US" dirty="0"/>
              <a:t>年碎纸复原为例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/>
              <a:t>传统 </a:t>
            </a:r>
            <a:r>
              <a:rPr kumimoji="1" lang="en-US" altLang="zh-CN" dirty="0" smtClean="0"/>
              <a:t>VS</a:t>
            </a:r>
            <a:r>
              <a:rPr kumimoji="1" lang="zh-CN" altLang="en-US" dirty="0" smtClean="0"/>
              <a:t> 端</a:t>
            </a:r>
            <a:r>
              <a:rPr kumimoji="1" lang="zh-CN" altLang="en-US" dirty="0"/>
              <a:t>到端</a:t>
            </a:r>
          </a:p>
        </p:txBody>
      </p:sp>
      <p:sp>
        <p:nvSpPr>
          <p:cNvPr id="4" name="矩形 3"/>
          <p:cNvSpPr/>
          <p:nvPr/>
        </p:nvSpPr>
        <p:spPr>
          <a:xfrm>
            <a:off x="1434193" y="1679319"/>
            <a:ext cx="93453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kern="1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容易想到的做法：考虑边界，使用欧氏距离</a:t>
            </a:r>
            <a:endParaRPr lang="zh-CN" altLang="en-US" sz="3600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34192" y="2452278"/>
            <a:ext cx="93453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kern="1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端到端的做法：让数据告诉我用什么距离函数</a:t>
            </a:r>
            <a:endParaRPr lang="zh-CN" altLang="en-US" sz="3600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1955066" y="3661419"/>
            <a:ext cx="7986310" cy="2073318"/>
            <a:chOff x="1906080" y="3808376"/>
            <a:chExt cx="7986310" cy="2073318"/>
          </a:xfrm>
        </p:grpSpPr>
        <p:sp>
          <p:nvSpPr>
            <p:cNvPr id="16" name="矩形 15"/>
            <p:cNvSpPr/>
            <p:nvPr/>
          </p:nvSpPr>
          <p:spPr>
            <a:xfrm>
              <a:off x="1906080" y="3808376"/>
              <a:ext cx="1381411" cy="2073318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dirty="0"/>
                <a:t>中文</a:t>
              </a:r>
            </a:p>
            <a:p>
              <a:pPr algn="ctr"/>
              <a:r>
                <a:rPr kumimoji="1" lang="zh-CN" altLang="en-US" sz="3200" b="1" dirty="0" smtClean="0"/>
                <a:t>黑体</a:t>
              </a:r>
              <a:endParaRPr kumimoji="1" lang="en-US" altLang="zh-CN" sz="3200" b="1" dirty="0" smtClean="0"/>
            </a:p>
            <a:p>
              <a:pPr algn="ctr"/>
              <a:r>
                <a:rPr kumimoji="1" lang="en-US" altLang="zh-CN" sz="3200" b="1" dirty="0" smtClean="0"/>
                <a:t>44</a:t>
              </a:r>
              <a:r>
                <a:rPr kumimoji="1" lang="zh-CN" altLang="en-US" sz="3200" b="1" dirty="0" smtClean="0"/>
                <a:t>号</a:t>
              </a:r>
              <a:endParaRPr kumimoji="1" lang="en-US" altLang="zh-CN" sz="3200" b="1" dirty="0" smtClean="0"/>
            </a:p>
            <a:p>
              <a:pPr algn="ctr"/>
              <a:r>
                <a:rPr kumimoji="1" lang="en-US" altLang="zh-CN" sz="2800" b="1" dirty="0" smtClean="0"/>
                <a:t>72x180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4423399" y="3808376"/>
              <a:ext cx="1065725" cy="2073318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dirty="0" smtClean="0"/>
                <a:t>生成大量样本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625032" y="3808376"/>
              <a:ext cx="1065725" cy="2073318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dirty="0" smtClean="0"/>
                <a:t>训练卷积神经网络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826665" y="3808376"/>
              <a:ext cx="1065725" cy="2073318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dirty="0" smtClean="0"/>
                <a:t>判断是否相邻</a:t>
              </a:r>
            </a:p>
          </p:txBody>
        </p:sp>
        <p:cxnSp>
          <p:nvCxnSpPr>
            <p:cNvPr id="20" name="直线箭头连接符 19"/>
            <p:cNvCxnSpPr>
              <a:stCxn id="16" idx="3"/>
              <a:endCxn id="17" idx="1"/>
            </p:cNvCxnSpPr>
            <p:nvPr/>
          </p:nvCxnSpPr>
          <p:spPr>
            <a:xfrm>
              <a:off x="3287491" y="4845035"/>
              <a:ext cx="1135908" cy="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箭头连接符 20"/>
            <p:cNvCxnSpPr/>
            <p:nvPr/>
          </p:nvCxnSpPr>
          <p:spPr>
            <a:xfrm>
              <a:off x="5489124" y="4845035"/>
              <a:ext cx="1135908" cy="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箭头连接符 21"/>
            <p:cNvCxnSpPr/>
            <p:nvPr/>
          </p:nvCxnSpPr>
          <p:spPr>
            <a:xfrm>
              <a:off x="7690757" y="4813268"/>
              <a:ext cx="1135908" cy="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8008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以</a:t>
            </a:r>
            <a:r>
              <a:rPr kumimoji="1" lang="en-US" altLang="zh-CN" dirty="0"/>
              <a:t>2013</a:t>
            </a:r>
            <a:r>
              <a:rPr kumimoji="1" lang="zh-CN" altLang="en-US" dirty="0"/>
              <a:t>年碎纸复原为例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效果</a:t>
            </a:r>
            <a:endParaRPr kumimoji="1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46390" y="1809946"/>
            <a:ext cx="101209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Wingdings" charset="2"/>
              <a:buChar char="Ø"/>
            </a:pPr>
            <a:r>
              <a:rPr lang="zh-CN" altLang="en-US" sz="3200" kern="1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实测表明，通过这样训练而来的距离函数，自动地考虑了边界、行距等因素，也就是说，是一个综合判断的结果；</a:t>
            </a:r>
            <a:endParaRPr lang="en-US" altLang="zh-CN" sz="3200" kern="100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 marL="571500" indent="-571500">
              <a:lnSpc>
                <a:spcPct val="150000"/>
              </a:lnSpc>
              <a:buFont typeface="Wingdings" charset="2"/>
              <a:buChar char="Ø"/>
            </a:pPr>
            <a:r>
              <a:rPr lang="zh-CN" altLang="en-US" sz="3200" kern="1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利用这样的距离函数，还原把附件</a:t>
            </a:r>
            <a:r>
              <a:rPr lang="en-US" altLang="zh-CN" sz="3200" kern="1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3</a:t>
            </a:r>
            <a:r>
              <a:rPr lang="zh-CN" altLang="en-US" sz="3200" kern="1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和附件</a:t>
            </a:r>
            <a:r>
              <a:rPr lang="en-US" altLang="zh-CN" sz="3200" kern="1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4</a:t>
            </a:r>
            <a:r>
              <a:rPr lang="zh-CN" altLang="en-US" sz="3200" kern="1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所需要的人工干预，远少于单纯利用欧氏距离的方案。</a:t>
            </a:r>
            <a:endParaRPr lang="zh-CN" altLang="en-US" sz="3200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37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721328"/>
            <a:ext cx="12192000" cy="24255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9357" y="1551229"/>
            <a:ext cx="14670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0" b="1" dirty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8</a:t>
            </a:r>
            <a:endParaRPr kumimoji="1" lang="zh-CN" altLang="en-US" sz="200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2368" y="3136278"/>
            <a:ext cx="69557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 b="1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案例</a:t>
            </a:r>
            <a:r>
              <a:rPr kumimoji="1" lang="zh-CN" altLang="en-US" sz="6600" b="1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二：情感分类</a:t>
            </a:r>
            <a:endParaRPr kumimoji="1" lang="zh-CN" altLang="en-US" sz="66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749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以</a:t>
            </a:r>
            <a:r>
              <a:rPr kumimoji="1" lang="en-US" altLang="zh-CN" dirty="0"/>
              <a:t>2015</a:t>
            </a:r>
            <a:r>
              <a:rPr kumimoji="1" lang="zh-CN" altLang="en-US" dirty="0"/>
              <a:t>年泰迪杯</a:t>
            </a:r>
            <a:r>
              <a:rPr kumimoji="1" lang="en-US" altLang="zh-CN" dirty="0"/>
              <a:t>A</a:t>
            </a:r>
            <a:r>
              <a:rPr kumimoji="1" lang="zh-CN" altLang="en-US" dirty="0"/>
              <a:t>题为例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赛题回顾</a:t>
            </a:r>
            <a:endParaRPr kumimoji="1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21179" y="1695646"/>
            <a:ext cx="610416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随着互联网与移动互联网的快速发展</a:t>
            </a:r>
            <a:r>
              <a:rPr lang="en-US" altLang="zh-CN" sz="2800" kern="100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...</a:t>
            </a:r>
            <a:r>
              <a:rPr lang="zh-CN" altLang="en-US" sz="2800" kern="100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网民在电商平台上浏览和购物，产生了海量的数据，如何利用好这些碎片化、非结构化的数据，将直接影响到企业产品在电商平台上的</a:t>
            </a:r>
            <a:r>
              <a:rPr lang="zh-CN" altLang="en-US" sz="2800" kern="1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发展</a:t>
            </a:r>
            <a:r>
              <a:rPr lang="en-US" altLang="zh-CN" sz="2800" kern="1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...</a:t>
            </a:r>
            <a:r>
              <a:rPr lang="zh-CN" altLang="en-US" sz="2800" kern="100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对于</a:t>
            </a:r>
            <a:r>
              <a:rPr lang="zh-CN" altLang="en-US" sz="2800" kern="100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用户在电商平台上留下的评论数据，运用文本分析方法，了解</a:t>
            </a:r>
            <a:r>
              <a:rPr lang="zh-CN" altLang="en-US" sz="2800" b="1" u="sng" kern="100" dirty="0">
                <a:solidFill>
                  <a:srgbClr val="FFC000"/>
                </a:solidFill>
                <a:latin typeface="SimHei" charset="-122"/>
                <a:ea typeface="SimHei" charset="-122"/>
                <a:cs typeface="SimHei" charset="-122"/>
              </a:rPr>
              <a:t>用户的需求、抱怨，购买原因以及产品的优点、缺点</a:t>
            </a:r>
            <a:r>
              <a:rPr lang="zh-CN" altLang="en-US" sz="2800" kern="100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，对于改善家电设备产品及用户体验有着重要的意义。</a:t>
            </a:r>
            <a:endParaRPr lang="zh-CN" altLang="en-US" sz="2800" dirty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039" y="1695646"/>
            <a:ext cx="3878163" cy="4401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29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以</a:t>
            </a:r>
            <a:r>
              <a:rPr kumimoji="1" lang="en-US" altLang="zh-CN" dirty="0"/>
              <a:t>2015</a:t>
            </a:r>
            <a:r>
              <a:rPr kumimoji="1" lang="zh-CN" altLang="en-US" dirty="0"/>
              <a:t>年泰迪杯</a:t>
            </a:r>
            <a:r>
              <a:rPr kumimoji="1" lang="en-US" altLang="zh-CN" dirty="0"/>
              <a:t>A</a:t>
            </a:r>
            <a:r>
              <a:rPr kumimoji="1" lang="zh-CN" altLang="en-US" dirty="0"/>
              <a:t>题为例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任务分析</a:t>
            </a:r>
            <a:endParaRPr kumimoji="1" lang="zh-CN" altLang="en-US" dirty="0"/>
          </a:p>
        </p:txBody>
      </p:sp>
      <p:grpSp>
        <p:nvGrpSpPr>
          <p:cNvPr id="47" name="组 46"/>
          <p:cNvGrpSpPr/>
          <p:nvPr/>
        </p:nvGrpSpPr>
        <p:grpSpPr>
          <a:xfrm>
            <a:off x="1747158" y="2103861"/>
            <a:ext cx="4655005" cy="3448143"/>
            <a:chOff x="6972300" y="2103860"/>
            <a:chExt cx="4655005" cy="3448143"/>
          </a:xfrm>
        </p:grpSpPr>
        <p:sp>
          <p:nvSpPr>
            <p:cNvPr id="5" name="矩形 4"/>
            <p:cNvSpPr/>
            <p:nvPr/>
          </p:nvSpPr>
          <p:spPr>
            <a:xfrm>
              <a:off x="8277224" y="2103860"/>
              <a:ext cx="1877786" cy="606682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smtClean="0"/>
                <a:t>原始评论</a:t>
              </a:r>
              <a:endParaRPr kumimoji="1" lang="zh-CN" altLang="en-US" sz="3200" b="1" dirty="0"/>
            </a:p>
          </p:txBody>
        </p:sp>
        <p:cxnSp>
          <p:nvCxnSpPr>
            <p:cNvPr id="9" name="直线箭头连接符 8"/>
            <p:cNvCxnSpPr>
              <a:stCxn id="5" idx="2"/>
              <a:endCxn id="25" idx="0"/>
            </p:cNvCxnSpPr>
            <p:nvPr/>
          </p:nvCxnSpPr>
          <p:spPr>
            <a:xfrm>
              <a:off x="9216117" y="2710542"/>
              <a:ext cx="1131435" cy="77137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箭头连接符 10"/>
            <p:cNvCxnSpPr>
              <a:stCxn id="5" idx="2"/>
              <a:endCxn id="18" idx="0"/>
            </p:cNvCxnSpPr>
            <p:nvPr/>
          </p:nvCxnSpPr>
          <p:spPr>
            <a:xfrm flipH="1">
              <a:off x="8217355" y="2710542"/>
              <a:ext cx="998762" cy="771374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>
              <a:off x="7554687" y="3481916"/>
              <a:ext cx="1325336" cy="606682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smtClean="0"/>
                <a:t>好评</a:t>
              </a:r>
              <a:endParaRPr kumimoji="1" lang="zh-CN" altLang="en-US" sz="3200" b="1" dirty="0"/>
            </a:p>
          </p:txBody>
        </p:sp>
        <p:sp>
          <p:nvSpPr>
            <p:cNvPr id="25" name="矩形 24"/>
            <p:cNvSpPr/>
            <p:nvPr/>
          </p:nvSpPr>
          <p:spPr>
            <a:xfrm>
              <a:off x="9684884" y="3481916"/>
              <a:ext cx="1325336" cy="606682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dirty="0" smtClean="0"/>
                <a:t>差评</a:t>
              </a:r>
              <a:endParaRPr kumimoji="1" lang="zh-CN" altLang="en-US" sz="3200" b="1" dirty="0"/>
            </a:p>
          </p:txBody>
        </p:sp>
        <p:sp>
          <p:nvSpPr>
            <p:cNvPr id="34" name="矩形 33"/>
            <p:cNvSpPr/>
            <p:nvPr/>
          </p:nvSpPr>
          <p:spPr>
            <a:xfrm>
              <a:off x="6972300" y="4945321"/>
              <a:ext cx="2066925" cy="606682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smtClean="0"/>
                <a:t>好在哪儿</a:t>
              </a:r>
              <a:endParaRPr kumimoji="1" lang="zh-CN" altLang="en-US" sz="3200" b="1" dirty="0"/>
            </a:p>
          </p:txBody>
        </p:sp>
        <p:sp>
          <p:nvSpPr>
            <p:cNvPr id="35" name="矩形 34"/>
            <p:cNvSpPr/>
            <p:nvPr/>
          </p:nvSpPr>
          <p:spPr>
            <a:xfrm>
              <a:off x="9560380" y="4945321"/>
              <a:ext cx="2066925" cy="606682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smtClean="0"/>
                <a:t>好在哪儿</a:t>
              </a:r>
              <a:endParaRPr kumimoji="1" lang="zh-CN" altLang="en-US" sz="3200" b="1" dirty="0"/>
            </a:p>
          </p:txBody>
        </p:sp>
        <p:cxnSp>
          <p:nvCxnSpPr>
            <p:cNvPr id="38" name="直线箭头连接符 37"/>
            <p:cNvCxnSpPr>
              <a:stCxn id="18" idx="2"/>
              <a:endCxn id="34" idx="0"/>
            </p:cNvCxnSpPr>
            <p:nvPr/>
          </p:nvCxnSpPr>
          <p:spPr>
            <a:xfrm flipH="1">
              <a:off x="8005763" y="4088598"/>
              <a:ext cx="211592" cy="856723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线箭头连接符 40"/>
            <p:cNvCxnSpPr>
              <a:stCxn id="25" idx="2"/>
              <a:endCxn id="35" idx="0"/>
            </p:cNvCxnSpPr>
            <p:nvPr/>
          </p:nvCxnSpPr>
          <p:spPr>
            <a:xfrm>
              <a:off x="10347552" y="4088598"/>
              <a:ext cx="246291" cy="856723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 3"/>
          <p:cNvGrpSpPr/>
          <p:nvPr/>
        </p:nvGrpSpPr>
        <p:grpSpPr>
          <a:xfrm>
            <a:off x="1869624" y="3096230"/>
            <a:ext cx="6294663" cy="1143257"/>
            <a:chOff x="1869624" y="3096230"/>
            <a:chExt cx="6294663" cy="1143257"/>
          </a:xfrm>
        </p:grpSpPr>
        <p:sp>
          <p:nvSpPr>
            <p:cNvPr id="16" name="矩形 15"/>
            <p:cNvSpPr/>
            <p:nvPr/>
          </p:nvSpPr>
          <p:spPr>
            <a:xfrm>
              <a:off x="1869624" y="3295401"/>
              <a:ext cx="4532539" cy="944086"/>
            </a:xfrm>
            <a:prstGeom prst="rect">
              <a:avLst/>
            </a:prstGeom>
            <a:noFill/>
            <a:ln w="508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7" name="直线箭头连接符 16"/>
            <p:cNvCxnSpPr>
              <a:stCxn id="16" idx="3"/>
            </p:cNvCxnSpPr>
            <p:nvPr/>
          </p:nvCxnSpPr>
          <p:spPr>
            <a:xfrm flipV="1">
              <a:off x="6402163" y="3096230"/>
              <a:ext cx="1762124" cy="671214"/>
            </a:xfrm>
            <a:prstGeom prst="straightConnector1">
              <a:avLst/>
            </a:prstGeom>
            <a:ln w="508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/>
          <p:cNvSpPr/>
          <p:nvPr/>
        </p:nvSpPr>
        <p:spPr>
          <a:xfrm>
            <a:off x="8362104" y="2148806"/>
            <a:ext cx="2529055" cy="2566062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kumimoji="1" lang="zh-CN" altLang="en-US" sz="3600" b="1" dirty="0"/>
              <a:t>建立有效的文本情感分类</a:t>
            </a:r>
            <a:r>
              <a:rPr kumimoji="1" lang="zh-CN" altLang="en-US" sz="3600" b="1" dirty="0" smtClean="0"/>
              <a:t>模型</a:t>
            </a:r>
            <a:endParaRPr kumimoji="1"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42206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以</a:t>
            </a:r>
            <a:r>
              <a:rPr kumimoji="1" lang="en-US" altLang="zh-CN" dirty="0"/>
              <a:t>2015</a:t>
            </a:r>
            <a:r>
              <a:rPr kumimoji="1" lang="zh-CN" altLang="en-US" dirty="0"/>
              <a:t>年泰迪杯</a:t>
            </a:r>
            <a:r>
              <a:rPr kumimoji="1" lang="en-US" altLang="zh-CN" dirty="0"/>
              <a:t>A</a:t>
            </a:r>
            <a:r>
              <a:rPr kumimoji="1" lang="zh-CN" altLang="en-US" dirty="0"/>
              <a:t>题为例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基于规则的做法</a:t>
            </a:r>
            <a:endParaRPr kumimoji="1"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1353047"/>
            <a:ext cx="8270422" cy="4999229"/>
          </a:xfrm>
          <a:prstGeom prst="rect">
            <a:avLst/>
          </a:prstGeom>
        </p:spPr>
      </p:pic>
      <p:sp>
        <p:nvSpPr>
          <p:cNvPr id="16" name="文本占位符 2"/>
          <p:cNvSpPr txBox="1">
            <a:spLocks/>
          </p:cNvSpPr>
          <p:nvPr/>
        </p:nvSpPr>
        <p:spPr>
          <a:xfrm>
            <a:off x="544286" y="1647191"/>
            <a:ext cx="2509157" cy="4410940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kumimoji="1" lang="zh-CN" altLang="en-US" dirty="0" smtClean="0"/>
              <a:t>基于情感词典和人的经验总结得出一套判断规则，就像一个程序框图。</a:t>
            </a:r>
            <a:endParaRPr kumimoji="1"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6618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以</a:t>
            </a:r>
            <a:r>
              <a:rPr kumimoji="1" lang="en-US" altLang="zh-CN" dirty="0"/>
              <a:t>2015</a:t>
            </a:r>
            <a:r>
              <a:rPr kumimoji="1" lang="zh-CN" altLang="en-US" dirty="0"/>
              <a:t>年泰迪杯</a:t>
            </a:r>
            <a:r>
              <a:rPr kumimoji="1" lang="en-US" altLang="zh-CN" dirty="0"/>
              <a:t>A</a:t>
            </a:r>
            <a:r>
              <a:rPr kumimoji="1" lang="zh-CN" altLang="en-US" dirty="0"/>
              <a:t>题为例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问题来了</a:t>
            </a:r>
            <a:endParaRPr kumimoji="1" lang="zh-CN" altLang="en-US" dirty="0"/>
          </a:p>
        </p:txBody>
      </p:sp>
      <p:sp>
        <p:nvSpPr>
          <p:cNvPr id="16" name="文本占位符 2"/>
          <p:cNvSpPr txBox="1">
            <a:spLocks/>
          </p:cNvSpPr>
          <p:nvPr/>
        </p:nvSpPr>
        <p:spPr>
          <a:xfrm>
            <a:off x="609600" y="1460409"/>
            <a:ext cx="7244442" cy="4539342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lnSpc>
                <a:spcPct val="130000"/>
              </a:lnSpc>
              <a:buFont typeface="Wingdings" charset="2"/>
              <a:buChar char="Ø"/>
            </a:pPr>
            <a:r>
              <a:rPr kumimoji="1" lang="zh-CN" altLang="en-US" sz="3200" dirty="0" smtClean="0"/>
              <a:t>需要懂得中文；</a:t>
            </a:r>
            <a:endParaRPr kumimoji="1" lang="en-US" altLang="zh-CN" sz="3200" dirty="0" smtClean="0"/>
          </a:p>
          <a:p>
            <a:pPr marL="571500" indent="-571500">
              <a:lnSpc>
                <a:spcPct val="130000"/>
              </a:lnSpc>
              <a:buFont typeface="Wingdings" charset="2"/>
              <a:buChar char="Ø"/>
            </a:pPr>
            <a:r>
              <a:rPr kumimoji="1" lang="zh-CN" altLang="en-US" sz="3200" dirty="0" smtClean="0"/>
              <a:t>需要一个准确丰富的情感词典；</a:t>
            </a:r>
            <a:endParaRPr kumimoji="1" lang="en-US" altLang="zh-CN" sz="3200" dirty="0" smtClean="0"/>
          </a:p>
          <a:p>
            <a:pPr marL="571500" indent="-571500">
              <a:lnSpc>
                <a:spcPct val="130000"/>
              </a:lnSpc>
              <a:buFont typeface="Wingdings" charset="2"/>
              <a:buChar char="Ø"/>
            </a:pPr>
            <a:r>
              <a:rPr kumimoji="1" lang="zh-CN" altLang="en-US" sz="3200" dirty="0" smtClean="0"/>
              <a:t>需要花费大量心思总结规则；</a:t>
            </a:r>
            <a:endParaRPr kumimoji="1" lang="en-US" altLang="zh-CN" sz="3200" dirty="0" smtClean="0"/>
          </a:p>
          <a:p>
            <a:pPr marL="571500" indent="-571500">
              <a:lnSpc>
                <a:spcPct val="130000"/>
              </a:lnSpc>
              <a:buFont typeface="Wingdings" charset="2"/>
              <a:buChar char="Ø"/>
            </a:pPr>
            <a:r>
              <a:rPr kumimoji="1" lang="zh-CN" altLang="en-US" sz="3200" dirty="0" smtClean="0"/>
              <a:t>需要不断观察效果，排除例外规则；</a:t>
            </a:r>
            <a:endParaRPr kumimoji="1" lang="en-US" altLang="zh-CN" sz="3200" dirty="0" smtClean="0"/>
          </a:p>
          <a:p>
            <a:pPr marL="571500" indent="-571500">
              <a:lnSpc>
                <a:spcPct val="130000"/>
              </a:lnSpc>
              <a:buFont typeface="Wingdings" charset="2"/>
              <a:buChar char="Ø"/>
            </a:pPr>
            <a:r>
              <a:rPr kumimoji="1" lang="zh-CN" altLang="en-US" sz="3200" dirty="0" smtClean="0"/>
              <a:t>准确率不高（</a:t>
            </a:r>
            <a:r>
              <a:rPr kumimoji="1" lang="en-US" altLang="zh-CN" sz="3200" dirty="0" smtClean="0"/>
              <a:t>80%</a:t>
            </a:r>
            <a:r>
              <a:rPr kumimoji="1" lang="zh-CN" altLang="en-US" sz="3200" dirty="0" smtClean="0"/>
              <a:t>）；</a:t>
            </a:r>
            <a:endParaRPr kumimoji="1" lang="en-US" altLang="zh-CN" sz="3200" dirty="0" smtClean="0"/>
          </a:p>
          <a:p>
            <a:pPr marL="571500" indent="-571500">
              <a:lnSpc>
                <a:spcPct val="130000"/>
              </a:lnSpc>
              <a:buFont typeface="Wingdings" charset="2"/>
              <a:buChar char="Ø"/>
            </a:pPr>
            <a:r>
              <a:rPr kumimoji="1" lang="zh-CN" altLang="en-US" sz="3200" dirty="0" smtClean="0"/>
              <a:t>一旦模型成型，改进空间小</a:t>
            </a:r>
            <a:r>
              <a:rPr kumimoji="1" lang="en-US" altLang="zh-CN" sz="3200" dirty="0" smtClean="0"/>
              <a:t>...</a:t>
            </a:r>
          </a:p>
        </p:txBody>
      </p:sp>
      <p:sp>
        <p:nvSpPr>
          <p:cNvPr id="6" name="文本占位符 2"/>
          <p:cNvSpPr txBox="1">
            <a:spLocks/>
          </p:cNvSpPr>
          <p:nvPr/>
        </p:nvSpPr>
        <p:spPr>
          <a:xfrm>
            <a:off x="9356270" y="2088060"/>
            <a:ext cx="2237014" cy="3284039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kumimoji="1" lang="zh-CN" altLang="en-US" sz="4000" dirty="0" smtClean="0"/>
              <a:t>有没有</a:t>
            </a:r>
            <a:endParaRPr kumimoji="1" lang="en-US" altLang="zh-CN" sz="4000" dirty="0" smtClean="0"/>
          </a:p>
          <a:p>
            <a:pPr algn="ctr">
              <a:lnSpc>
                <a:spcPct val="130000"/>
              </a:lnSpc>
            </a:pPr>
            <a:r>
              <a:rPr kumimoji="1" lang="zh-CN" altLang="en-US" sz="4000" dirty="0" smtClean="0"/>
              <a:t>一气呵成的方案</a:t>
            </a:r>
            <a:endParaRPr kumimoji="1" lang="en-US" altLang="zh-CN" sz="4000" dirty="0" smtClean="0"/>
          </a:p>
          <a:p>
            <a:pPr algn="ctr">
              <a:lnSpc>
                <a:spcPct val="130000"/>
              </a:lnSpc>
            </a:pPr>
            <a:r>
              <a:rPr kumimoji="1" lang="zh-CN" altLang="en-US" sz="4000" dirty="0" smtClean="0"/>
              <a:t>？</a:t>
            </a:r>
            <a:endParaRPr kumimoji="1" lang="en-US" altLang="zh-CN" sz="4000" dirty="0" smtClean="0"/>
          </a:p>
        </p:txBody>
      </p:sp>
      <p:cxnSp>
        <p:nvCxnSpPr>
          <p:cNvPr id="8" name="直线连接符 7"/>
          <p:cNvCxnSpPr/>
          <p:nvPr/>
        </p:nvCxnSpPr>
        <p:spPr>
          <a:xfrm>
            <a:off x="8850087" y="1460409"/>
            <a:ext cx="0" cy="474444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24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以</a:t>
            </a:r>
            <a:r>
              <a:rPr kumimoji="1" lang="en-US" altLang="zh-CN" dirty="0"/>
              <a:t>2015</a:t>
            </a:r>
            <a:r>
              <a:rPr kumimoji="1" lang="zh-CN" altLang="en-US" dirty="0"/>
              <a:t>年泰迪杯</a:t>
            </a:r>
            <a:r>
              <a:rPr kumimoji="1" lang="en-US" altLang="zh-CN" dirty="0"/>
              <a:t>A</a:t>
            </a:r>
            <a:r>
              <a:rPr kumimoji="1" lang="zh-CN" altLang="en-US" dirty="0"/>
              <a:t>题为例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基于深度学习的做法</a:t>
            </a:r>
            <a:endParaRPr kumimoji="1" lang="zh-CN" altLang="en-US" dirty="0"/>
          </a:p>
        </p:txBody>
      </p:sp>
      <p:sp>
        <p:nvSpPr>
          <p:cNvPr id="16" name="文本占位符 2"/>
          <p:cNvSpPr txBox="1">
            <a:spLocks/>
          </p:cNvSpPr>
          <p:nvPr/>
        </p:nvSpPr>
        <p:spPr>
          <a:xfrm>
            <a:off x="948949" y="1653948"/>
            <a:ext cx="7603671" cy="769438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kumimoji="1" lang="zh-CN" altLang="en-US" dirty="0" smtClean="0"/>
              <a:t>直接从句子到情感，实现端到端分类</a:t>
            </a:r>
            <a:endParaRPr kumimoji="1" lang="en-US" altLang="zh-CN" dirty="0" smtClean="0"/>
          </a:p>
        </p:txBody>
      </p:sp>
      <p:grpSp>
        <p:nvGrpSpPr>
          <p:cNvPr id="104" name="组 103"/>
          <p:cNvGrpSpPr/>
          <p:nvPr/>
        </p:nvGrpSpPr>
        <p:grpSpPr>
          <a:xfrm>
            <a:off x="1312583" y="2865668"/>
            <a:ext cx="9588605" cy="2732865"/>
            <a:chOff x="1258409" y="2702382"/>
            <a:chExt cx="9588605" cy="2732865"/>
          </a:xfrm>
        </p:grpSpPr>
        <p:sp>
          <p:nvSpPr>
            <p:cNvPr id="6" name="矩形 5"/>
            <p:cNvSpPr/>
            <p:nvPr/>
          </p:nvSpPr>
          <p:spPr>
            <a:xfrm>
              <a:off x="1258411" y="2702382"/>
              <a:ext cx="1356915" cy="510528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dirty="0" smtClean="0"/>
                <a:t>词语</a:t>
              </a:r>
              <a:r>
                <a:rPr kumimoji="1" lang="en-US" altLang="zh-CN" sz="3200" b="1" dirty="0" smtClean="0"/>
                <a:t>1</a:t>
              </a:r>
              <a:endParaRPr kumimoji="1" lang="zh-CN" altLang="en-US" sz="3200" b="1" dirty="0" smtClean="0"/>
            </a:p>
          </p:txBody>
        </p:sp>
        <p:sp>
          <p:nvSpPr>
            <p:cNvPr id="7" name="矩形 6"/>
            <p:cNvSpPr/>
            <p:nvPr/>
          </p:nvSpPr>
          <p:spPr>
            <a:xfrm>
              <a:off x="5997425" y="2957645"/>
              <a:ext cx="561183" cy="2222337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smtClean="0"/>
                <a:t>神经</a:t>
              </a:r>
              <a:r>
                <a:rPr kumimoji="1" lang="zh-CN" altLang="en-US" sz="3200" b="1" dirty="0" smtClean="0"/>
                <a:t>网络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8724293" y="2957645"/>
              <a:ext cx="660235" cy="2222337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smtClean="0"/>
                <a:t>二分类器</a:t>
              </a:r>
              <a:endParaRPr kumimoji="1" lang="zh-CN" altLang="en-US" sz="3200" b="1" dirty="0" smtClean="0"/>
            </a:p>
          </p:txBody>
        </p:sp>
        <p:cxnSp>
          <p:nvCxnSpPr>
            <p:cNvPr id="10" name="直线箭头连接符 9"/>
            <p:cNvCxnSpPr>
              <a:stCxn id="6" idx="3"/>
              <a:endCxn id="15" idx="1"/>
            </p:cNvCxnSpPr>
            <p:nvPr/>
          </p:nvCxnSpPr>
          <p:spPr>
            <a:xfrm>
              <a:off x="2615326" y="2957646"/>
              <a:ext cx="813674" cy="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箭头连接符 10"/>
            <p:cNvCxnSpPr>
              <a:stCxn id="7" idx="3"/>
              <a:endCxn id="72" idx="1"/>
            </p:cNvCxnSpPr>
            <p:nvPr/>
          </p:nvCxnSpPr>
          <p:spPr>
            <a:xfrm flipV="1">
              <a:off x="6558608" y="4068813"/>
              <a:ext cx="802251" cy="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1258410" y="3443161"/>
              <a:ext cx="1356915" cy="510528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dirty="0" smtClean="0"/>
                <a:t>词语</a:t>
              </a:r>
              <a:r>
                <a:rPr kumimoji="1" lang="en-US" altLang="zh-CN" sz="3200" b="1" dirty="0"/>
                <a:t>2</a:t>
              </a:r>
              <a:endParaRPr kumimoji="1" lang="zh-CN" altLang="en-US" sz="3200" b="1" dirty="0" smtClean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58409" y="4183940"/>
              <a:ext cx="1356915" cy="510528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dirty="0" smtClean="0"/>
                <a:t>词语</a:t>
              </a:r>
              <a:r>
                <a:rPr kumimoji="1" lang="en-US" altLang="zh-CN" sz="3200" b="1" dirty="0"/>
                <a:t>3</a:t>
              </a:r>
              <a:endParaRPr kumimoji="1" lang="zh-CN" altLang="en-US" sz="3200" b="1" dirty="0" smtClean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1258409" y="4924719"/>
              <a:ext cx="1356915" cy="510528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dirty="0" smtClean="0"/>
                <a:t>词语</a:t>
              </a:r>
              <a:r>
                <a:rPr kumimoji="1" lang="en-US" altLang="zh-CN" sz="3200" b="1" dirty="0"/>
                <a:t>4</a:t>
              </a:r>
              <a:endParaRPr kumimoji="1" lang="zh-CN" altLang="en-US" sz="3200" b="1" dirty="0" smtClean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3429000" y="2702382"/>
              <a:ext cx="1709879" cy="510528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dirty="0" smtClean="0"/>
                <a:t>词向量</a:t>
              </a:r>
              <a:r>
                <a:rPr kumimoji="1" lang="en-US" altLang="zh-CN" sz="3200" b="1" dirty="0" smtClean="0"/>
                <a:t>1</a:t>
              </a:r>
              <a:endParaRPr kumimoji="1" lang="zh-CN" altLang="en-US" sz="3200" b="1" dirty="0" smtClean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3428999" y="3443161"/>
              <a:ext cx="1709879" cy="510528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dirty="0"/>
                <a:t>词向量</a:t>
              </a:r>
              <a:r>
                <a:rPr kumimoji="1" lang="en-US" altLang="zh-CN" sz="3200" b="1" dirty="0" smtClean="0"/>
                <a:t>2</a:t>
              </a:r>
              <a:endParaRPr kumimoji="1" lang="zh-CN" altLang="en-US" sz="3200" b="1" dirty="0" smtClean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3428998" y="4183940"/>
              <a:ext cx="1709879" cy="510528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dirty="0"/>
                <a:t>词向量</a:t>
              </a:r>
              <a:r>
                <a:rPr kumimoji="1" lang="en-US" altLang="zh-CN" sz="3200" b="1" dirty="0" smtClean="0"/>
                <a:t>3</a:t>
              </a:r>
              <a:endParaRPr kumimoji="1" lang="zh-CN" altLang="en-US" sz="3200" b="1" dirty="0" smtClean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3428998" y="4924719"/>
              <a:ext cx="1709879" cy="510528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dirty="0"/>
                <a:t>词向量</a:t>
              </a:r>
              <a:r>
                <a:rPr kumimoji="1" lang="en-US" altLang="zh-CN" sz="3200" b="1" dirty="0" smtClean="0"/>
                <a:t>4</a:t>
              </a:r>
              <a:endParaRPr kumimoji="1" lang="zh-CN" altLang="en-US" sz="3200" b="1" dirty="0" smtClean="0"/>
            </a:p>
          </p:txBody>
        </p:sp>
        <p:cxnSp>
          <p:nvCxnSpPr>
            <p:cNvPr id="21" name="直线箭头连接符 20"/>
            <p:cNvCxnSpPr>
              <a:stCxn id="12" idx="3"/>
              <a:endCxn id="17" idx="1"/>
            </p:cNvCxnSpPr>
            <p:nvPr/>
          </p:nvCxnSpPr>
          <p:spPr>
            <a:xfrm>
              <a:off x="2615325" y="3698425"/>
              <a:ext cx="813674" cy="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箭头连接符 23"/>
            <p:cNvCxnSpPr>
              <a:stCxn id="13" idx="3"/>
              <a:endCxn id="18" idx="1"/>
            </p:cNvCxnSpPr>
            <p:nvPr/>
          </p:nvCxnSpPr>
          <p:spPr>
            <a:xfrm>
              <a:off x="2615324" y="4439204"/>
              <a:ext cx="813674" cy="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箭头连接符 26"/>
            <p:cNvCxnSpPr>
              <a:stCxn id="14" idx="3"/>
              <a:endCxn id="19" idx="1"/>
            </p:cNvCxnSpPr>
            <p:nvPr/>
          </p:nvCxnSpPr>
          <p:spPr>
            <a:xfrm>
              <a:off x="2615324" y="5179983"/>
              <a:ext cx="813674" cy="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箭头连接符 29"/>
            <p:cNvCxnSpPr>
              <a:stCxn id="15" idx="3"/>
              <a:endCxn id="7" idx="1"/>
            </p:cNvCxnSpPr>
            <p:nvPr/>
          </p:nvCxnSpPr>
          <p:spPr>
            <a:xfrm>
              <a:off x="5138879" y="2957646"/>
              <a:ext cx="858546" cy="1111168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箭头连接符 31"/>
            <p:cNvCxnSpPr>
              <a:stCxn id="17" idx="3"/>
              <a:endCxn id="7" idx="1"/>
            </p:cNvCxnSpPr>
            <p:nvPr/>
          </p:nvCxnSpPr>
          <p:spPr>
            <a:xfrm>
              <a:off x="5138878" y="3698425"/>
              <a:ext cx="858547" cy="37038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箭头连接符 34"/>
            <p:cNvCxnSpPr>
              <a:stCxn id="18" idx="3"/>
              <a:endCxn id="7" idx="1"/>
            </p:cNvCxnSpPr>
            <p:nvPr/>
          </p:nvCxnSpPr>
          <p:spPr>
            <a:xfrm flipV="1">
              <a:off x="5138877" y="4068814"/>
              <a:ext cx="858548" cy="37039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线箭头连接符 37"/>
            <p:cNvCxnSpPr>
              <a:stCxn id="19" idx="3"/>
              <a:endCxn id="7" idx="1"/>
            </p:cNvCxnSpPr>
            <p:nvPr/>
          </p:nvCxnSpPr>
          <p:spPr>
            <a:xfrm flipV="1">
              <a:off x="5138877" y="4068814"/>
              <a:ext cx="858548" cy="1111169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矩形 71"/>
            <p:cNvSpPr/>
            <p:nvPr/>
          </p:nvSpPr>
          <p:spPr>
            <a:xfrm>
              <a:off x="7360859" y="3212908"/>
              <a:ext cx="561183" cy="1711809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dirty="0" smtClean="0"/>
                <a:t>句向量</a:t>
              </a:r>
            </a:p>
          </p:txBody>
        </p:sp>
        <p:cxnSp>
          <p:nvCxnSpPr>
            <p:cNvPr id="78" name="直线箭头连接符 77"/>
            <p:cNvCxnSpPr>
              <a:stCxn id="72" idx="3"/>
              <a:endCxn id="8" idx="1"/>
            </p:cNvCxnSpPr>
            <p:nvPr/>
          </p:nvCxnSpPr>
          <p:spPr>
            <a:xfrm>
              <a:off x="7922042" y="4068813"/>
              <a:ext cx="802251" cy="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矩形 79"/>
            <p:cNvSpPr/>
            <p:nvPr/>
          </p:nvSpPr>
          <p:spPr>
            <a:xfrm>
              <a:off x="10186779" y="2957645"/>
              <a:ext cx="660235" cy="2222337"/>
            </a:xfrm>
            <a:prstGeom prst="rect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dirty="0" smtClean="0"/>
                <a:t>情感极性</a:t>
              </a:r>
            </a:p>
          </p:txBody>
        </p:sp>
        <p:cxnSp>
          <p:nvCxnSpPr>
            <p:cNvPr id="81" name="直线箭头连接符 80"/>
            <p:cNvCxnSpPr>
              <a:stCxn id="8" idx="3"/>
              <a:endCxn id="80" idx="1"/>
            </p:cNvCxnSpPr>
            <p:nvPr/>
          </p:nvCxnSpPr>
          <p:spPr>
            <a:xfrm>
              <a:off x="9384528" y="4068814"/>
              <a:ext cx="802251" cy="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0984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以</a:t>
            </a:r>
            <a:r>
              <a:rPr kumimoji="1" lang="en-US" altLang="zh-CN" dirty="0"/>
              <a:t>2015</a:t>
            </a:r>
            <a:r>
              <a:rPr kumimoji="1" lang="zh-CN" altLang="en-US" dirty="0"/>
              <a:t>年泰迪杯</a:t>
            </a:r>
            <a:r>
              <a:rPr kumimoji="1" lang="en-US" altLang="zh-CN" dirty="0"/>
              <a:t>A</a:t>
            </a:r>
            <a:r>
              <a:rPr kumimoji="1" lang="zh-CN" altLang="en-US" dirty="0"/>
              <a:t>题为例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模型比较</a:t>
            </a:r>
            <a:endParaRPr kumimoji="1" lang="zh-CN" altLang="en-US" dirty="0"/>
          </a:p>
        </p:txBody>
      </p:sp>
      <p:sp>
        <p:nvSpPr>
          <p:cNvPr id="6" name="文本占位符 2"/>
          <p:cNvSpPr txBox="1">
            <a:spLocks/>
          </p:cNvSpPr>
          <p:nvPr/>
        </p:nvSpPr>
        <p:spPr>
          <a:xfrm>
            <a:off x="612322" y="1549217"/>
            <a:ext cx="7862207" cy="4525011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lnSpc>
                <a:spcPct val="130000"/>
              </a:lnSpc>
              <a:buFont typeface="Wingdings" charset="2"/>
              <a:buChar char="ü"/>
            </a:pPr>
            <a:r>
              <a:rPr kumimoji="1" lang="zh-CN" altLang="en-US" sz="3200" dirty="0" smtClean="0"/>
              <a:t>词向量生成工具是现成的；</a:t>
            </a:r>
            <a:endParaRPr kumimoji="1" lang="en-US" altLang="zh-CN" sz="3200" dirty="0" smtClean="0"/>
          </a:p>
          <a:p>
            <a:pPr marL="571500" indent="-571500">
              <a:lnSpc>
                <a:spcPct val="130000"/>
              </a:lnSpc>
              <a:buFont typeface="Wingdings" charset="2"/>
              <a:buChar char="ü"/>
            </a:pPr>
            <a:r>
              <a:rPr kumimoji="1" lang="zh-CN" altLang="en-US" sz="3200" dirty="0" smtClean="0"/>
              <a:t>训练词向量的语料可以大规模爬取；</a:t>
            </a:r>
            <a:endParaRPr kumimoji="1" lang="en-US" altLang="zh-CN" sz="3200" dirty="0" smtClean="0"/>
          </a:p>
          <a:p>
            <a:pPr marL="571500" indent="-571500">
              <a:lnSpc>
                <a:spcPct val="130000"/>
              </a:lnSpc>
              <a:buFont typeface="Wingdings" charset="2"/>
              <a:buChar char="ü"/>
            </a:pPr>
            <a:r>
              <a:rPr kumimoji="1" lang="zh-CN" altLang="en-US" sz="3200" dirty="0" smtClean="0"/>
              <a:t>直接输入原始语料，降低传递误差；</a:t>
            </a:r>
            <a:endParaRPr kumimoji="1" lang="en-US" altLang="zh-CN" sz="3200" dirty="0" smtClean="0"/>
          </a:p>
          <a:p>
            <a:pPr marL="571500" indent="-571500">
              <a:lnSpc>
                <a:spcPct val="130000"/>
              </a:lnSpc>
              <a:buFont typeface="Wingdings" charset="2"/>
              <a:buChar char="ü"/>
            </a:pPr>
            <a:r>
              <a:rPr kumimoji="1" lang="zh-CN" altLang="en-US" sz="3200" dirty="0" smtClean="0"/>
              <a:t>人工干预少，专业背景要求不高</a:t>
            </a:r>
            <a:endParaRPr kumimoji="1" lang="en-US" altLang="zh-CN" sz="3200" dirty="0" smtClean="0"/>
          </a:p>
          <a:p>
            <a:pPr marL="571500" indent="-571500">
              <a:lnSpc>
                <a:spcPct val="130000"/>
              </a:lnSpc>
              <a:buFont typeface="Wingdings" charset="2"/>
              <a:buChar char="ü"/>
            </a:pPr>
            <a:r>
              <a:rPr kumimoji="1" lang="zh-CN" altLang="en-US" sz="3200" dirty="0" smtClean="0"/>
              <a:t>准确率高（</a:t>
            </a:r>
            <a:r>
              <a:rPr kumimoji="1" lang="en-US" altLang="zh-CN" sz="3200" dirty="0" smtClean="0"/>
              <a:t>90%</a:t>
            </a:r>
            <a:r>
              <a:rPr kumimoji="1" lang="zh-CN" altLang="en-US" sz="3200" dirty="0" smtClean="0"/>
              <a:t>以上，精心优化到</a:t>
            </a:r>
            <a:r>
              <a:rPr kumimoji="1" lang="en-US" altLang="zh-CN" sz="3200" dirty="0" smtClean="0"/>
              <a:t>95%</a:t>
            </a:r>
            <a:r>
              <a:rPr kumimoji="1" lang="zh-CN" altLang="en-US" sz="3200" dirty="0" smtClean="0"/>
              <a:t>）；</a:t>
            </a:r>
            <a:endParaRPr kumimoji="1" lang="en-US" altLang="zh-CN" sz="3200" dirty="0" smtClean="0"/>
          </a:p>
          <a:p>
            <a:pPr marL="571500" indent="-571500">
              <a:lnSpc>
                <a:spcPct val="130000"/>
              </a:lnSpc>
              <a:buFont typeface="Wingdings" charset="2"/>
              <a:buChar char="ü"/>
            </a:pPr>
            <a:r>
              <a:rPr kumimoji="1" lang="zh-CN" altLang="en-US" sz="3200" dirty="0" smtClean="0"/>
              <a:t>迁移性强，通用性强。</a:t>
            </a:r>
            <a:endParaRPr kumimoji="1" lang="en-US" altLang="zh-CN" sz="3200" dirty="0" smtClean="0"/>
          </a:p>
        </p:txBody>
      </p:sp>
      <p:sp>
        <p:nvSpPr>
          <p:cNvPr id="7" name="文本占位符 2"/>
          <p:cNvSpPr txBox="1">
            <a:spLocks/>
          </p:cNvSpPr>
          <p:nvPr/>
        </p:nvSpPr>
        <p:spPr>
          <a:xfrm>
            <a:off x="9209313" y="1916609"/>
            <a:ext cx="2237014" cy="3790226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1" kern="120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kumimoji="1" lang="zh-CN" altLang="en-US" sz="4000" dirty="0" smtClean="0"/>
              <a:t>一套</a:t>
            </a:r>
            <a:endParaRPr kumimoji="1" lang="en-US" altLang="zh-CN" sz="4000" dirty="0" smtClean="0"/>
          </a:p>
          <a:p>
            <a:pPr algn="ctr">
              <a:lnSpc>
                <a:spcPct val="130000"/>
              </a:lnSpc>
            </a:pPr>
            <a:r>
              <a:rPr kumimoji="1" lang="zh-CN" altLang="en-US" sz="4000" dirty="0" smtClean="0"/>
              <a:t>通用的</a:t>
            </a:r>
            <a:endParaRPr kumimoji="1" lang="en-US" altLang="zh-CN" sz="4000" dirty="0" smtClean="0"/>
          </a:p>
          <a:p>
            <a:pPr algn="ctr">
              <a:lnSpc>
                <a:spcPct val="130000"/>
              </a:lnSpc>
            </a:pPr>
            <a:r>
              <a:rPr kumimoji="1" lang="zh-CN" altLang="en-US" sz="4000" dirty="0" smtClean="0"/>
              <a:t>实现</a:t>
            </a:r>
            <a:endParaRPr kumimoji="1" lang="en-US" altLang="zh-CN" sz="4000" dirty="0" smtClean="0"/>
          </a:p>
          <a:p>
            <a:pPr algn="ctr">
              <a:lnSpc>
                <a:spcPct val="130000"/>
              </a:lnSpc>
            </a:pPr>
            <a:r>
              <a:rPr kumimoji="1" lang="zh-CN" altLang="en-US" sz="4000" dirty="0" smtClean="0"/>
              <a:t>框架</a:t>
            </a:r>
            <a:endParaRPr kumimoji="1" lang="en-US" altLang="zh-CN" sz="4000" dirty="0" smtClean="0"/>
          </a:p>
        </p:txBody>
      </p:sp>
      <p:cxnSp>
        <p:nvCxnSpPr>
          <p:cNvPr id="8" name="直线连接符 7"/>
          <p:cNvCxnSpPr/>
          <p:nvPr/>
        </p:nvCxnSpPr>
        <p:spPr>
          <a:xfrm>
            <a:off x="8850087" y="1549217"/>
            <a:ext cx="0" cy="474444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128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721328"/>
            <a:ext cx="12192000" cy="24255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80063" y="1551229"/>
            <a:ext cx="40318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0" b="1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Q&amp;A</a:t>
            </a:r>
            <a:endParaRPr kumimoji="1" lang="zh-CN" altLang="en-US" sz="200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7239" y="200676"/>
            <a:ext cx="39934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600" b="1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Thank</a:t>
            </a:r>
            <a:r>
              <a:rPr kumimoji="1" lang="zh-CN" altLang="en-US" sz="6600" b="1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 </a:t>
            </a:r>
            <a:r>
              <a:rPr kumimoji="1" lang="en-US" altLang="zh-CN" sz="6600" b="1" dirty="0" smtClean="0">
                <a:solidFill>
                  <a:srgbClr val="00B0F0"/>
                </a:solidFill>
                <a:latin typeface="SimHei" charset="-122"/>
                <a:ea typeface="SimHei" charset="-122"/>
                <a:cs typeface="SimHei" charset="-122"/>
              </a:rPr>
              <a:t>You</a:t>
            </a:r>
            <a:endParaRPr kumimoji="1" lang="zh-CN" altLang="en-US" sz="6600" b="1" dirty="0">
              <a:solidFill>
                <a:srgbClr val="00B0F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1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离散模型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HMM</a:t>
            </a:r>
            <a:r>
              <a:rPr kumimoji="1" lang="zh-CN" altLang="en-US" dirty="0" smtClean="0"/>
              <a:t>模型</a:t>
            </a:r>
            <a:endParaRPr kumimoji="1"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/>
              <p:cNvSpPr txBox="1"/>
              <p:nvPr/>
            </p:nvSpPr>
            <p:spPr>
              <a:xfrm>
                <a:off x="2267631" y="2426173"/>
                <a:ext cx="7678510" cy="22529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kumimoji="1" lang="zh-CN" altLang="en-US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对于标注问题我们有</a:t>
                </a:r>
                <a:r>
                  <a:rPr kumimoji="1" lang="en-US" altLang="zh-CN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:</a:t>
                </a:r>
              </a:p>
              <a:p>
                <a:pPr lvl="0">
                  <a:lnSpc>
                    <a:spcPct val="130000"/>
                  </a:lnSpc>
                </a:pPr>
                <a:r>
                  <a:rPr kumimoji="1" lang="en-US" altLang="zh-CN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1.Q</a:t>
                </a:r>
                <a:r>
                  <a:rPr kumimoji="1" lang="zh-CN" altLang="en-US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是输入的特征序列</a:t>
                </a:r>
                <a14:m>
                  <m:oMath xmlns:m="http://schemas.openxmlformats.org/officeDocument/2006/math">
                    <m:r>
                      <a:rPr kumimoji="1" lang="en-US" altLang="zh-CN" sz="3600" b="1" i="1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(</m:t>
                    </m:r>
                    <m:sSub>
                      <m:sSubPr>
                        <m:ctrlPr>
                          <a:rPr kumimoji="1" lang="en-US" altLang="zh-CN" sz="3600" b="1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sSubPr>
                      <m:e>
                        <m:r>
                          <a:rPr kumimoji="1" lang="en-US" altLang="zh-CN" sz="3600" b="1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𝒒</m:t>
                        </m:r>
                      </m:e>
                      <m:sub>
                        <m:r>
                          <a:rPr kumimoji="1" lang="en-US" altLang="zh-CN" sz="3600" b="1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𝟏</m:t>
                        </m:r>
                      </m:sub>
                    </m:sSub>
                    <m:r>
                      <a:rPr kumimoji="1" lang="en-US" altLang="zh-CN" sz="3600" b="1" i="1" smtClean="0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,</m:t>
                    </m:r>
                    <m:sSub>
                      <m:sSubPr>
                        <m:ctrlPr>
                          <a:rPr kumimoji="1" lang="en-US" altLang="zh-CN" sz="3600" b="1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sSubPr>
                      <m:e>
                        <m:r>
                          <a:rPr kumimoji="1" lang="en-US" altLang="zh-CN" sz="3600" b="1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𝒒</m:t>
                        </m:r>
                      </m:e>
                      <m:sub>
                        <m:r>
                          <a:rPr kumimoji="1" lang="en-US" altLang="zh-CN" sz="3600" b="1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𝟐</m:t>
                        </m:r>
                      </m:sub>
                    </m:sSub>
                    <m:r>
                      <a:rPr kumimoji="1" lang="en-US" altLang="zh-CN" sz="3600" b="1" i="1" smtClean="0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,…,</m:t>
                    </m:r>
                    <m:sSub>
                      <m:sSubPr>
                        <m:ctrlPr>
                          <a:rPr kumimoji="1" lang="en-US" altLang="zh-CN" sz="3600" b="1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sSubPr>
                      <m:e>
                        <m:r>
                          <a:rPr kumimoji="1" lang="en-US" altLang="zh-CN" sz="3600" b="1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𝒒</m:t>
                        </m:r>
                      </m:e>
                      <m:sub>
                        <m:r>
                          <a:rPr kumimoji="1" lang="en-US" altLang="zh-CN" sz="3600" b="1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𝒏</m:t>
                        </m:r>
                      </m:sub>
                    </m:sSub>
                    <m:r>
                      <a:rPr kumimoji="1" lang="en-US" altLang="zh-CN" sz="3600" b="1" i="1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)</m:t>
                    </m:r>
                  </m:oMath>
                </a14:m>
                <a:endParaRPr kumimoji="1" lang="en-US" altLang="zh-CN" sz="3600" b="1" i="1" dirty="0" smtClean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kumimoji="1" lang="en-US" altLang="zh-CN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2.A</a:t>
                </a:r>
                <a:r>
                  <a:rPr kumimoji="1" lang="zh-CN" altLang="en-US" sz="3600" b="1" dirty="0" smtClean="0">
                    <a:solidFill>
                      <a:schemeClr val="bg1"/>
                    </a:solidFill>
                    <a:latin typeface="SimHei" charset="-122"/>
                    <a:ea typeface="SimHei" charset="-122"/>
                    <a:cs typeface="SimHei" charset="-122"/>
                  </a:rPr>
                  <a:t>是输出的结果序列</a:t>
                </a:r>
                <a14:m>
                  <m:oMath xmlns:m="http://schemas.openxmlformats.org/officeDocument/2006/math">
                    <m:r>
                      <a:rPr kumimoji="1" lang="en-US" altLang="zh-CN" sz="3600" b="1" i="1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(</m:t>
                    </m:r>
                    <m:sSub>
                      <m:sSubPr>
                        <m:ctrlPr>
                          <a:rPr kumimoji="1" lang="en-US" altLang="zh-CN" sz="3600" b="1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sSubPr>
                      <m:e>
                        <m:r>
                          <a:rPr kumimoji="1" lang="en-US" altLang="zh-CN" sz="3600" b="1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𝒂</m:t>
                        </m:r>
                      </m:e>
                      <m:sub>
                        <m:r>
                          <a:rPr kumimoji="1" lang="en-US" altLang="zh-CN" sz="3600" b="1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𝟏</m:t>
                        </m:r>
                      </m:sub>
                    </m:sSub>
                    <m:r>
                      <a:rPr kumimoji="1" lang="en-US" altLang="zh-CN" sz="3600" b="1" i="1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,</m:t>
                    </m:r>
                    <m:sSub>
                      <m:sSubPr>
                        <m:ctrlPr>
                          <a:rPr kumimoji="1" lang="en-US" altLang="zh-CN" sz="3600" b="1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sSubPr>
                      <m:e>
                        <m:r>
                          <a:rPr kumimoji="1" lang="en-US" altLang="zh-CN" sz="3600" b="1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𝒂</m:t>
                        </m:r>
                      </m:e>
                      <m:sub>
                        <m:r>
                          <a:rPr kumimoji="1" lang="en-US" altLang="zh-CN" sz="3600" b="1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𝟐</m:t>
                        </m:r>
                      </m:sub>
                    </m:sSub>
                    <m:r>
                      <a:rPr kumimoji="1" lang="en-US" altLang="zh-CN" sz="3600" b="1" i="1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,…,</m:t>
                    </m:r>
                    <m:sSub>
                      <m:sSubPr>
                        <m:ctrlPr>
                          <a:rPr kumimoji="1" lang="en-US" altLang="zh-CN" sz="3600" b="1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sSubPr>
                      <m:e>
                        <m:r>
                          <a:rPr kumimoji="1" lang="en-US" altLang="zh-CN" sz="3600" b="1" i="1" smtClean="0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𝒂</m:t>
                        </m:r>
                      </m:e>
                      <m:sub>
                        <m:r>
                          <a:rPr kumimoji="1" lang="en-US" altLang="zh-CN" sz="3600" b="1" i="1">
                            <a:solidFill>
                              <a:schemeClr val="bg1"/>
                            </a:solidFill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𝒏</m:t>
                        </m:r>
                      </m:sub>
                    </m:sSub>
                    <m:r>
                      <a:rPr kumimoji="1" lang="en-US" altLang="zh-CN" sz="3600" b="1" i="1">
                        <a:solidFill>
                          <a:schemeClr val="bg1"/>
                        </a:solidFill>
                        <a:latin typeface="Cambria Math" charset="0"/>
                        <a:ea typeface="Times New Roman" charset="0"/>
                        <a:cs typeface="Times New Roman" charset="0"/>
                      </a:rPr>
                      <m:t>)</m:t>
                    </m:r>
                  </m:oMath>
                </a14:m>
                <a:endParaRPr kumimoji="1" lang="en-US" altLang="zh-CN" sz="3600" b="1" i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7" name="文本框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631" y="2426173"/>
                <a:ext cx="7678510" cy="2252924"/>
              </a:xfrm>
              <a:prstGeom prst="rect">
                <a:avLst/>
              </a:prstGeom>
              <a:blipFill rotWithShape="0">
                <a:blip r:embed="rId2"/>
                <a:stretch>
                  <a:fillRect l="-2460" t="-1351" b="-48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2234293" y="1231612"/>
                <a:ext cx="6988626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CN" sz="4400" b="1" i="1" smtClean="0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𝑷</m:t>
                      </m:r>
                      <m:r>
                        <a:rPr kumimoji="1" lang="en-US" altLang="zh-CN" sz="4400" b="1" i="1" smtClean="0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(</m:t>
                      </m:r>
                      <m:r>
                        <a:rPr kumimoji="1" lang="en-US" altLang="zh-CN" sz="4400" b="1" i="1" smtClean="0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𝑨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|</m:t>
                      </m:r>
                      <m:r>
                        <a:rPr kumimoji="1" lang="en-US" altLang="zh-CN" sz="4400" b="1" i="1" smtClean="0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𝑸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)</m:t>
                      </m:r>
                      <m:r>
                        <a:rPr kumimoji="1" lang="en-US" altLang="zh-CN" sz="4400" b="1" i="1" smtClean="0">
                          <a:solidFill>
                            <a:schemeClr val="bg1"/>
                          </a:solidFill>
                          <a:latin typeface="Cambria Math" charset="0"/>
                          <a:ea typeface="Cambria Math" charset="0"/>
                          <a:cs typeface="Cambria Math" charset="0"/>
                        </a:rPr>
                        <m:t>~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𝑷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(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𝑸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|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𝑨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)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𝑷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(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𝑨</m:t>
                      </m:r>
                      <m:r>
                        <a:rPr kumimoji="1" lang="en-US" altLang="zh-CN" sz="4400" b="1" i="1">
                          <a:solidFill>
                            <a:schemeClr val="bg1"/>
                          </a:solidFill>
                          <a:latin typeface="Cambria Math" charset="0"/>
                          <a:ea typeface="Times New Roman" charset="0"/>
                          <a:cs typeface="Times New Roman" charset="0"/>
                        </a:rPr>
                        <m:t>)</m:t>
                      </m:r>
                    </m:oMath>
                  </m:oMathPara>
                </a14:m>
                <a:endParaRPr kumimoji="1" lang="en-US" altLang="zh-CN" sz="4400" b="1" i="1" dirty="0" smtClean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4293" y="1231612"/>
                <a:ext cx="6988626" cy="110799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530679" y="4879963"/>
            <a:ext cx="11152414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例子：字标注法做中文分词</a:t>
            </a:r>
            <a:endParaRPr kumimoji="1" lang="en-US" altLang="zh-CN" sz="36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我喜欢数据挖掘 </a:t>
            </a:r>
            <a:r>
              <a:rPr kumimoji="1" lang="is-IS" altLang="zh-CN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→</a:t>
            </a: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 </a:t>
            </a:r>
            <a:r>
              <a:rPr kumimoji="1" lang="en-US" altLang="zh-CN" sz="3600" b="1" dirty="0" err="1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sbebmme</a:t>
            </a: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 </a:t>
            </a:r>
            <a:r>
              <a:rPr kumimoji="1" lang="is-IS" altLang="zh-CN" sz="3600" b="1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→</a:t>
            </a: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 我 喜欢 数据</a:t>
            </a:r>
            <a:r>
              <a:rPr kumimoji="1" lang="zh-CN" altLang="en-US" sz="3600" b="1" dirty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挖掘</a:t>
            </a:r>
            <a:r>
              <a:rPr kumimoji="1" lang="zh-CN" altLang="en-US" sz="3600" b="1" dirty="0" smtClean="0">
                <a:solidFill>
                  <a:schemeClr val="bg1"/>
                </a:solidFill>
                <a:latin typeface="SimHei" charset="-122"/>
                <a:ea typeface="SimHei" charset="-122"/>
                <a:cs typeface="SimHei" charset="-122"/>
              </a:rPr>
              <a:t>  </a:t>
            </a:r>
            <a:endParaRPr kumimoji="1" lang="en-US" altLang="zh-CN" sz="3600" b="1" dirty="0" smtClean="0">
              <a:solidFill>
                <a:schemeClr val="bg1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045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5685</TotalTime>
  <Words>3620</Words>
  <Application>Microsoft Macintosh PowerPoint</Application>
  <PresentationFormat>宽屏</PresentationFormat>
  <Paragraphs>581</Paragraphs>
  <Slides>89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89</vt:i4>
      </vt:variant>
    </vt:vector>
  </HeadingPairs>
  <TitlesOfParts>
    <vt:vector size="98" baseType="lpstr">
      <vt:lpstr>Cambria Math</vt:lpstr>
      <vt:lpstr>DengXian</vt:lpstr>
      <vt:lpstr>DengXian Light</vt:lpstr>
      <vt:lpstr>SimHei</vt:lpstr>
      <vt:lpstr>Times New Roman</vt:lpstr>
      <vt:lpstr>Wingdings</vt:lpstr>
      <vt:lpstr>Arial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 Jianlin</dc:creator>
  <cp:lastModifiedBy>Microsoft Office 用户</cp:lastModifiedBy>
  <cp:revision>285</cp:revision>
  <dcterms:created xsi:type="dcterms:W3CDTF">2016-09-06T14:40:54Z</dcterms:created>
  <dcterms:modified xsi:type="dcterms:W3CDTF">2017-03-07T12:55:56Z</dcterms:modified>
</cp:coreProperties>
</file>